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  <p:sldMasterId id="214748369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</p:sldIdLst>
  <p:sldSz cy="9753600" cx="13004800"/>
  <p:notesSz cx="6858000" cy="9144000"/>
  <p:embeddedFontLst>
    <p:embeddedFont>
      <p:font typeface="M PLUS 1p"/>
      <p:regular r:id="rId76"/>
      <p:bold r:id="rId77"/>
    </p:embeddedFont>
    <p:embeddedFont>
      <p:font typeface="Nunito"/>
      <p:regular r:id="rId78"/>
      <p:bold r:id="rId79"/>
      <p:italic r:id="rId80"/>
      <p:boldItalic r:id="rId81"/>
    </p:embeddedFont>
    <p:embeddedFont>
      <p:font typeface="Helvetica Neue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F955283-4E28-42AA-9ACB-7957ABFB2911}">
  <a:tblStyle styleId="{9F955283-4E28-42AA-9ACB-7957ABFB2911}" styleName="Table_0"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/>
    </a:band1H>
    <a:band2H>
      <a:tcTxStyle/>
      <a:tcStyle>
        <a:fill>
          <a:solidFill>
            <a:srgbClr val="E3E5E8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3797C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39491241-B589-4A63-B873-6A2CD6A77D47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HelveticaNeue-italic.fntdata"/><Relationship Id="rId83" Type="http://schemas.openxmlformats.org/officeDocument/2006/relationships/font" Target="fonts/HelveticaNeue-bold.fntdata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85" Type="http://schemas.openxmlformats.org/officeDocument/2006/relationships/font" Target="fonts/HelveticaNeue-boldItalic.fntdata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Nunito-italic.fntdata"/><Relationship Id="rId82" Type="http://schemas.openxmlformats.org/officeDocument/2006/relationships/font" Target="fonts/HelveticaNeue-regular.fntdata"/><Relationship Id="rId81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font" Target="fonts/MPLUS1p-bold.fntdata"/><Relationship Id="rId32" Type="http://schemas.openxmlformats.org/officeDocument/2006/relationships/slide" Target="slides/slide25.xml"/><Relationship Id="rId76" Type="http://schemas.openxmlformats.org/officeDocument/2006/relationships/font" Target="fonts/MPLUS1p-regular.fntdata"/><Relationship Id="rId35" Type="http://schemas.openxmlformats.org/officeDocument/2006/relationships/slide" Target="slides/slide28.xml"/><Relationship Id="rId79" Type="http://schemas.openxmlformats.org/officeDocument/2006/relationships/font" Target="fonts/Nunito-bold.fntdata"/><Relationship Id="rId34" Type="http://schemas.openxmlformats.org/officeDocument/2006/relationships/slide" Target="slides/slide27.xml"/><Relationship Id="rId78" Type="http://schemas.openxmlformats.org/officeDocument/2006/relationships/font" Target="fonts/Nunito-regular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28600" lvl="5" marL="2743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28600" lvl="6" marL="3200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28600" lvl="7" marL="3657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28600" lvl="8" marL="4114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8" name="Google Shape;27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a68600326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1a68600326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1a68600326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11a68600326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a68600326_0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11a68600326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a68600326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11a68600326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a68600326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11a68600326_0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1a68600326_0_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11a68600326_0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a68600326_0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Google Shape;393;g11a68600326_0_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ディスプレイに出題された問題に対し、制限時間内に問題と同じ文字や文章を　　キーボードで入力していきます。入力が終了すると自動的に採点が行われ、その場で結果が表示されます。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a68600326_0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11a68600326_0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a68600326_0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11a68600326_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e592c25c5_0_1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11e592c25c5_0_1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4" name="Google Shape;434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1a68600326_0_5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1a68600326_0_5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Text Slide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To edit the type of question,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10秒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a68600326_0_8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1a68600326_0_8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Text Slide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To edit the type of question,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10秒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a68600326_0_8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a68600326_0_8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Text Slide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To edit the type of question,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10秒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1a68600326_0_8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1a68600326_0_8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Text Slide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To edit the type of question,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10秒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1a68600326_0_9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1a68600326_0_9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Text Slide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To edit the type of question,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10秒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1a68600326_0_9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1a68600326_0_9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Text Slide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To edit the type of question,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10秒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a68600326_0_9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a68600326_0_9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Text Slide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To edit the type of question,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10秒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1a68600326_0_10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1a68600326_0_10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Text Slide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To edit the type of question,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10秒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1a68600326_0_10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1a68600326_0_10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Text Slide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To edit the type of question,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10秒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e592c25c5_0_5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1" name="Google Shape;291;g11e592c25c5_0_5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1a68600326_0_10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1a68600326_0_10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Text Slide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To edit the type of question,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10秒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1a68600326_0_1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1a68600326_0_11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Text Slide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To edit the type of question,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10秒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1a68600326_0_10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1a68600326_0_10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This is a Pear Deck Text Slide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🍐 To edit the type of question,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10秒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948367526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1" name="Google Shape;551;g10948367526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5min 24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1a68600326_0_31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8" name="Google Shape;558;g11a68600326_0_31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a68600326_0_31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5" name="Google Shape;565;g11a68600326_0_31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1a68600326_0_1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1" name="Google Shape;571;g11a68600326_0_1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1e899b7871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8" name="Google Shape;578;g11e899b7871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6" name="Google Shape;58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a68600326_0_35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92" name="Google Shape;592;g11a68600326_0_35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a68600326_0_3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8" name="Google Shape;598;g11a68600326_0_31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6" name="Google Shape;606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4" name="Google Shape;614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1a68600326_0_31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1" name="Google Shape;621;g11a68600326_0_31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1a68600326_0_31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8" name="Google Shape;628;g11a68600326_0_31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1a68600326_0_32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5" name="Google Shape;635;g11a68600326_0_32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2" name="Google Shape;642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1a68600326_0_35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0" name="Google Shape;650;g11a68600326_0_35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1a68600326_0_35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58" name="Google Shape;658;g11a68600326_0_35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1a68600326_0_35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4" name="Google Shape;664;g11a68600326_0_35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5" name="Google Shape;305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1a68600326_0_35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2" name="Google Shape;672;g11a68600326_0_35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1a68600326_0_35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0" name="Google Shape;680;g11a68600326_0_35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1a68600326_0_36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7" name="Google Shape;687;g11a68600326_0_36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1a68600326_0_36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4" name="Google Shape;694;g11a68600326_0_36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1a68600326_0_36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1" name="Google Shape;701;g11a68600326_0_36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1a68600326_0_36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8" name="Google Shape;708;g11a68600326_0_36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1a68600326_0_36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6" name="Google Shape;716;g11a68600326_0_36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1efee42b95_1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4" name="Google Shape;724;g11efee42b95_1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1a68600326_0_36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32" name="Google Shape;732;g11a68600326_0_36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240bcf1a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8" name="Google Shape;738;g1240bcf1a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a6860032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11a6860032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1a68600326_0_36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11a68600326_0_36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09678142d2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54" name="Google Shape;754;g109678142d2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09678142d2_0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60" name="Google Shape;760;g109678142d2_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1e592c25c5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8" name="Google Shape;768;g11e592c25c5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1e899b7871_1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2" name="Google Shape;782;g11e899b7871_1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1efee42cf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1" name="Google Shape;791;g11efee42cf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1e899b7871_2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11e899b7871_2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1e89a9e8c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g11e89a9e8c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16" name="Google Shape;816;p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a68600326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11a68600326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a68600326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11a68600326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a68600326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1a68600326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&amp; サブタイトル" showMasterSp="0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jisakura.jpg"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-2584" y="4192129"/>
            <a:ext cx="13010100" cy="24237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  <a:effectLst>
            <a:outerShdw blurRad="152400" rotWithShape="0" dir="5400000" dist="150446">
              <a:srgbClr val="000000">
                <a:alpha val="58039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6400"/>
              <a:buFont typeface="Arial"/>
              <a:buNone/>
              <a:defRPr>
                <a:solidFill>
                  <a:srgbClr val="DF1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txBody>
          <a:bodyPr anchorCtr="0" anchor="ctr" bIns="254000" lIns="254000" spcFirstLastPara="1" rIns="254000" wrap="square" tIns="254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背景写真のみ" showMasterSp="0">
  <p:cSld name="背景写真のみ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画像（縦長）" showMasterSp="0">
  <p:cSld name="画像（縦長）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2"/>
          <p:cNvSpPr/>
          <p:nvPr>
            <p:ph idx="2" type="pic"/>
          </p:nvPr>
        </p:nvSpPr>
        <p:spPr>
          <a:xfrm>
            <a:off x="3172417" y="635000"/>
            <a:ext cx="12357000" cy="8238000"/>
          </a:xfrm>
          <a:prstGeom prst="rect">
            <a:avLst/>
          </a:prstGeom>
          <a:noFill/>
          <a:ln>
            <a:noFill/>
          </a:ln>
          <a:effectLst>
            <a:outerShdw blurRad="127000" rotWithShape="0" dir="5400000" dist="114245">
              <a:srgbClr val="000000">
                <a:alpha val="4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2"/>
          <p:cNvSpPr/>
          <p:nvPr/>
        </p:nvSpPr>
        <p:spPr>
          <a:xfrm>
            <a:off x="599644" y="618569"/>
            <a:ext cx="6293700" cy="8229600"/>
          </a:xfrm>
          <a:prstGeom prst="rect">
            <a:avLst/>
          </a:prstGeom>
          <a:solidFill>
            <a:srgbClr val="FFFFFF">
              <a:alpha val="96860"/>
            </a:srgbClr>
          </a:solidFill>
          <a:ln>
            <a:noFill/>
          </a:ln>
          <a:effectLst>
            <a:outerShdw blurRad="127000" rotWithShape="0" dir="5400000" dist="114245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2"/>
          <p:cNvSpPr txBox="1"/>
          <p:nvPr>
            <p:ph type="title"/>
          </p:nvPr>
        </p:nvSpPr>
        <p:spPr>
          <a:xfrm>
            <a:off x="729335" y="903529"/>
            <a:ext cx="60282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  <a:defRPr sz="4800">
                <a:solidFill>
                  <a:srgbClr val="DF1F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952500" y="4119320"/>
            <a:ext cx="5334000" cy="4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" showMasterSp="0">
  <p:cSld name="タイトル（中央）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4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/>
            </a:lvl1pPr>
            <a:lvl2pPr indent="-3810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indent="-3810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indent="-3810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indent="-3810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1" name="Google Shape;91;p1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上）" showMasterSp="0">
  <p:cSld name="タイトル（上）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96" name="Google Shape;96;p1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背景写真のみ" showMasterSp="0">
  <p:cSld name="背景写真のみ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&amp; サブタイトル" showMasterSp="0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jisakura.jpg" id="102" name="Google Shape;10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/>
          <p:nvPr/>
        </p:nvSpPr>
        <p:spPr>
          <a:xfrm>
            <a:off x="-2584" y="4192129"/>
            <a:ext cx="13010100" cy="24237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  <a:effectLst>
            <a:outerShdw blurRad="152400" rotWithShape="0" dir="5400000" dist="150446">
              <a:srgbClr val="000000">
                <a:alpha val="58039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8"/>
          <p:cNvSpPr txBox="1"/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6400"/>
              <a:buFont typeface="Arial"/>
              <a:buNone/>
              <a:defRPr>
                <a:solidFill>
                  <a:srgbClr val="DF1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txBody>
          <a:bodyPr anchorCtr="0" anchor="ctr" bIns="254000" lIns="254000" spcFirstLastPara="1" rIns="254000" wrap="square" tIns="254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indent="-39116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Char char="•"/>
              <a:defRPr sz="3200"/>
            </a:lvl2pPr>
            <a:lvl3pPr indent="-3810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indent="-3810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indent="-3810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0" name="Google Shape;110;p19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3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/>
          <p:nvPr/>
        </p:nvSpPr>
        <p:spPr>
          <a:xfrm>
            <a:off x="-15627" y="-1003"/>
            <a:ext cx="13036200" cy="92970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1pPr>
            <a:lvl2pPr indent="-3810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indent="-3810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indent="-3810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indent="-3810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7" name="Google Shape;117;p20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4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1pPr>
            <a:lvl2pPr indent="-39116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3" name="Google Shape;123;p21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上）" showMasterSp="0">
  <p:cSld name="タイトル（上）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箇条書き、画像" showMasterSp="0">
  <p:cSld name="タイトル、箇条書き、画像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>
            <p:ph idx="2" type="pic"/>
          </p:nvPr>
        </p:nvSpPr>
        <p:spPr>
          <a:xfrm>
            <a:off x="4533900" y="2603500"/>
            <a:ext cx="9429600" cy="62865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411"/>
              </a:srgbClr>
            </a:outerShdw>
          </a:effectLst>
        </p:spPr>
      </p:sp>
      <p:sp>
        <p:nvSpPr>
          <p:cNvPr id="128" name="Google Shape;128;p22"/>
          <p:cNvSpPr txBox="1"/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2pPr>
            <a:lvl3pPr indent="-3429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3pPr>
            <a:lvl4pPr indent="-3429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4pPr>
            <a:lvl5pPr indent="-3429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0" name="Google Shape;130;p2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 1" showMasterSp="0">
  <p:cSld name="TITLE_AND_BODY_1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12269112" y="91149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画像（縦長）" showMasterSp="0">
  <p:cSld name="画像（縦長）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4"/>
          <p:cNvSpPr/>
          <p:nvPr>
            <p:ph idx="2" type="pic"/>
          </p:nvPr>
        </p:nvSpPr>
        <p:spPr>
          <a:xfrm>
            <a:off x="3172417" y="635000"/>
            <a:ext cx="12357000" cy="8238000"/>
          </a:xfrm>
          <a:prstGeom prst="rect">
            <a:avLst/>
          </a:prstGeom>
          <a:noFill/>
          <a:ln>
            <a:noFill/>
          </a:ln>
          <a:effectLst>
            <a:outerShdw blurRad="127000" rotWithShape="0" dir="5400000" dist="114245">
              <a:srgbClr val="000000">
                <a:alpha val="49411"/>
              </a:srgbClr>
            </a:outerShdw>
          </a:effectLst>
        </p:spPr>
      </p:sp>
      <p:sp>
        <p:nvSpPr>
          <p:cNvPr id="141" name="Google Shape;141;p24"/>
          <p:cNvSpPr/>
          <p:nvPr/>
        </p:nvSpPr>
        <p:spPr>
          <a:xfrm>
            <a:off x="599644" y="618569"/>
            <a:ext cx="6293700" cy="8229600"/>
          </a:xfrm>
          <a:prstGeom prst="rect">
            <a:avLst/>
          </a:prstGeom>
          <a:solidFill>
            <a:srgbClr val="FFFFFF">
              <a:alpha val="96470"/>
            </a:srgbClr>
          </a:solidFill>
          <a:ln>
            <a:noFill/>
          </a:ln>
          <a:effectLst>
            <a:outerShdw blurRad="127000" rotWithShape="0" dir="5400000" dist="114245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4"/>
          <p:cNvSpPr txBox="1"/>
          <p:nvPr>
            <p:ph type="title"/>
          </p:nvPr>
        </p:nvSpPr>
        <p:spPr>
          <a:xfrm>
            <a:off x="729335" y="903529"/>
            <a:ext cx="60282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  <a:defRPr sz="4800">
                <a:solidFill>
                  <a:srgbClr val="DF1F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952500" y="4119320"/>
            <a:ext cx="5334000" cy="4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54" name="Google Shape;154;p2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26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" showMasterSp="0">
  <p:cSld name="タイトル（中央）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61" name="Google Shape;161;p27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(右よせ）" showMasterSp="0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2051174" y="-3368"/>
            <a:ext cx="105174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>
                <a:solidFill>
                  <a:srgbClr val="4242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2024852" y="2031722"/>
            <a:ext cx="10570200" cy="72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indent="-4191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3B00"/>
              </a:buClr>
              <a:buSzPts val="3000"/>
              <a:buFont typeface="Arial"/>
              <a:buChar char="✓"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65" name="Google Shape;165;p28"/>
          <p:cNvSpPr/>
          <p:nvPr/>
        </p:nvSpPr>
        <p:spPr>
          <a:xfrm>
            <a:off x="6039592" y="1575599"/>
            <a:ext cx="2540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/>
          <p:nvPr/>
        </p:nvSpPr>
        <p:spPr>
          <a:xfrm>
            <a:off x="0" y="9713759"/>
            <a:ext cx="13004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ujisakura.jpg" id="167" name="Google Shape;167;p28"/>
          <p:cNvPicPr preferRelativeResize="0"/>
          <p:nvPr/>
        </p:nvPicPr>
        <p:blipFill rotWithShape="1">
          <a:blip r:embed="rId2">
            <a:alphaModFix/>
          </a:blip>
          <a:srcRect b="0" l="30078" r="57424" t="0"/>
          <a:stretch/>
        </p:blipFill>
        <p:spPr>
          <a:xfrm>
            <a:off x="-5438" y="4"/>
            <a:ext cx="1624963" cy="975360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447968" y="406244"/>
            <a:ext cx="711300" cy="711300"/>
          </a:xfrm>
          <a:prstGeom prst="ellipse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8"/>
          <p:cNvSpPr txBox="1"/>
          <p:nvPr>
            <p:ph idx="12" type="sldNum"/>
          </p:nvPr>
        </p:nvSpPr>
        <p:spPr>
          <a:xfrm>
            <a:off x="451365" y="584044"/>
            <a:ext cx="711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showMasterSp="0">
  <p:cSld name="空白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idx="12" type="sldNum"/>
          </p:nvPr>
        </p:nvSpPr>
        <p:spPr>
          <a:xfrm>
            <a:off x="6272021" y="925195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&amp; サブタイトル" showMasterSp="0" type="title">
  <p:cSld name="TITLE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jisakura.jpg" id="173" name="Google Shape;17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/>
          <p:nvPr/>
        </p:nvSpPr>
        <p:spPr>
          <a:xfrm>
            <a:off x="-2584" y="4192129"/>
            <a:ext cx="13010100" cy="24237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  <a:effectLst>
            <a:outerShdw blurRad="152400" rotWithShape="0" dir="5400000" dist="150446">
              <a:srgbClr val="000000">
                <a:alpha val="58039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0"/>
          <p:cNvSpPr txBox="1"/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6400"/>
              <a:buFont typeface="Arial"/>
              <a:buNone/>
              <a:defRPr>
                <a:solidFill>
                  <a:srgbClr val="DF1F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txBody>
          <a:bodyPr anchorCtr="0" anchor="t" bIns="254000" lIns="254000" spcFirstLastPara="1" rIns="254000" wrap="square" tIns="254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77" name="Google Shape;177;p30"/>
          <p:cNvSpPr txBox="1"/>
          <p:nvPr>
            <p:ph idx="12" type="sldNum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5800"/>
              <a:buFont typeface="Arial"/>
              <a:buNone/>
              <a:defRPr sz="5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81" name="Google Shape;181;p31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1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上）">
  <p:cSld name="タイトル（上）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86" name="Google Shape;186;p32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箇条書き、画像" showMasterSp="0">
  <p:cSld name="タイトル、箇条書き、画像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>
            <p:ph idx="2" type="pic"/>
          </p:nvPr>
        </p:nvSpPr>
        <p:spPr>
          <a:xfrm>
            <a:off x="4533900" y="2603500"/>
            <a:ext cx="9429600" cy="62865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411"/>
              </a:srgbClr>
            </a:outerShdw>
          </a:effectLst>
        </p:spPr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2pPr>
            <a:lvl3pPr indent="-3429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3pPr>
            <a:lvl4pPr indent="-3429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4pPr>
            <a:lvl5pPr indent="-3429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3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90" name="Google Shape;190;p3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3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p33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" showMasterSp="0">
  <p:cSld name="タイトル（中央） 2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4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4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97" name="Google Shape;197;p34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4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/>
          <p:nvPr/>
        </p:nvSpPr>
        <p:spPr>
          <a:xfrm>
            <a:off x="-15627" y="-1003"/>
            <a:ext cx="13036200" cy="92970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5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01" name="Google Shape;201;p35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02" name="Google Shape;202;p3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5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35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>
  <p:cSld name="タイトル&amp;箇条書き 5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07" name="Google Shape;207;p36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08" name="Google Shape;208;p36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6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11" name="Google Shape;211;p37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12" name="Google Shape;212;p3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7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" name="Google Shape;214;p37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画像（横長）" showMasterSp="0">
  <p:cSld name="画像（横長）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8"/>
          <p:cNvSpPr/>
          <p:nvPr>
            <p:ph idx="2" type="pic"/>
          </p:nvPr>
        </p:nvSpPr>
        <p:spPr>
          <a:xfrm>
            <a:off x="381856" y="114242"/>
            <a:ext cx="12228300" cy="81564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8"/>
          <p:cNvSpPr txBox="1"/>
          <p:nvPr>
            <p:ph type="title"/>
          </p:nvPr>
        </p:nvSpPr>
        <p:spPr>
          <a:xfrm>
            <a:off x="1270000" y="7529485"/>
            <a:ext cx="104649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1270000" y="8766416"/>
            <a:ext cx="104649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20" name="Google Shape;220;p38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画像（縦長）" showMasterSp="0">
  <p:cSld name="画像（縦長）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9"/>
          <p:cNvSpPr/>
          <p:nvPr>
            <p:ph idx="2" type="pic"/>
          </p:nvPr>
        </p:nvSpPr>
        <p:spPr>
          <a:xfrm>
            <a:off x="3172417" y="635000"/>
            <a:ext cx="12357000" cy="8238000"/>
          </a:xfrm>
          <a:prstGeom prst="rect">
            <a:avLst/>
          </a:prstGeom>
          <a:noFill/>
          <a:ln>
            <a:noFill/>
          </a:ln>
          <a:effectLst>
            <a:outerShdw blurRad="127000" rotWithShape="0" dir="5400000" dist="114245">
              <a:srgbClr val="000000">
                <a:alpha val="49411"/>
              </a:srgbClr>
            </a:outerShdw>
          </a:effectLst>
        </p:spPr>
      </p:sp>
      <p:sp>
        <p:nvSpPr>
          <p:cNvPr id="224" name="Google Shape;224;p39"/>
          <p:cNvSpPr/>
          <p:nvPr/>
        </p:nvSpPr>
        <p:spPr>
          <a:xfrm>
            <a:off x="599644" y="618569"/>
            <a:ext cx="6293700" cy="8229600"/>
          </a:xfrm>
          <a:prstGeom prst="rect">
            <a:avLst/>
          </a:prstGeom>
          <a:solidFill>
            <a:srgbClr val="FFFFFF">
              <a:alpha val="96470"/>
            </a:srgbClr>
          </a:solidFill>
          <a:ln>
            <a:noFill/>
          </a:ln>
          <a:effectLst>
            <a:outerShdw blurRad="127000" rotWithShape="0" dir="5400000" dist="114245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9"/>
          <p:cNvSpPr txBox="1"/>
          <p:nvPr>
            <p:ph type="title"/>
          </p:nvPr>
        </p:nvSpPr>
        <p:spPr>
          <a:xfrm>
            <a:off x="729335" y="903529"/>
            <a:ext cx="60282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  <a:defRPr sz="4800">
                <a:solidFill>
                  <a:srgbClr val="DF1F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26" name="Google Shape;226;p39"/>
          <p:cNvSpPr txBox="1"/>
          <p:nvPr>
            <p:ph idx="1" type="body"/>
          </p:nvPr>
        </p:nvSpPr>
        <p:spPr>
          <a:xfrm>
            <a:off x="952500" y="4119320"/>
            <a:ext cx="5334000" cy="4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27" name="Google Shape;227;p39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箇条書き" showMasterSp="0">
  <p:cSld name="箇条書き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/>
          <p:nvPr/>
        </p:nvSpPr>
        <p:spPr>
          <a:xfrm>
            <a:off x="-15627" y="457519"/>
            <a:ext cx="13036200" cy="88386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0"/>
          <p:cNvSpPr txBox="1"/>
          <p:nvPr>
            <p:ph idx="1" type="body"/>
          </p:nvPr>
        </p:nvSpPr>
        <p:spPr>
          <a:xfrm>
            <a:off x="952500" y="1153762"/>
            <a:ext cx="11099700" cy="7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31" name="Google Shape;231;p40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0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箇条書き、画像" showMasterSp="0">
  <p:cSld name="タイトル、箇条書き、画像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/>
          <p:nvPr>
            <p:ph idx="2" type="pic"/>
          </p:nvPr>
        </p:nvSpPr>
        <p:spPr>
          <a:xfrm>
            <a:off x="4533900" y="2603500"/>
            <a:ext cx="9429600" cy="62865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411"/>
              </a:srgbClr>
            </a:outerShdw>
          </a:effectLst>
        </p:spPr>
      </p:sp>
      <p:sp>
        <p:nvSpPr>
          <p:cNvPr id="235" name="Google Shape;235;p41"/>
          <p:cNvSpPr txBox="1"/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36" name="Google Shape;236;p41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37" name="Google Shape;237;p41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1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41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箇条書き、画像 2画像" showMasterSp="0">
  <p:cSld name="タイトル、箇条書き、画像 2画像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/>
          <p:nvPr>
            <p:ph idx="2" type="pic"/>
          </p:nvPr>
        </p:nvSpPr>
        <p:spPr>
          <a:xfrm>
            <a:off x="4533900" y="2400300"/>
            <a:ext cx="9429600" cy="31749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411"/>
              </a:srgbClr>
            </a:outerShdw>
          </a:effectLst>
        </p:spPr>
      </p:sp>
      <p:sp>
        <p:nvSpPr>
          <p:cNvPr id="242" name="Google Shape;242;p42"/>
          <p:cNvSpPr txBox="1"/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43" name="Google Shape;243;p42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44" name="Google Shape;244;p4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2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42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2"/>
          <p:cNvSpPr/>
          <p:nvPr>
            <p:ph idx="3" type="pic"/>
          </p:nvPr>
        </p:nvSpPr>
        <p:spPr>
          <a:xfrm>
            <a:off x="4533900" y="5817891"/>
            <a:ext cx="9429600" cy="31749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411"/>
              </a:srgbClr>
            </a:outerShdw>
          </a:effectLst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" showMasterSp="0">
  <p:cSld name="タイトル（中央）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用" showMasterSp="0">
  <p:cSld name="引用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/>
          <p:nvPr>
            <p:ph idx="1" type="body"/>
          </p:nvPr>
        </p:nvSpPr>
        <p:spPr>
          <a:xfrm>
            <a:off x="1270000" y="8535368"/>
            <a:ext cx="1046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0" name="Google Shape;250;p43"/>
          <p:cNvSpPr txBox="1"/>
          <p:nvPr>
            <p:ph idx="2" type="body"/>
          </p:nvPr>
        </p:nvSpPr>
        <p:spPr>
          <a:xfrm>
            <a:off x="1270000" y="4267200"/>
            <a:ext cx="104649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sz="3800"/>
            </a:lvl1pPr>
            <a:lvl2pPr indent="-314325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1" name="Google Shape;251;p4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3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背景写真のみ" showMasterSp="0">
  <p:cSld name="背景写真のみ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写真" showMasterSp="0">
  <p:cSld name="写真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/>
          <p:nvPr>
            <p:ph idx="2" type="pic"/>
          </p:nvPr>
        </p:nvSpPr>
        <p:spPr>
          <a:xfrm>
            <a:off x="-812800" y="0"/>
            <a:ext cx="14622900" cy="9753600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4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5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7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5800"/>
              <a:buFont typeface="Arial"/>
              <a:buNone/>
              <a:defRPr sz="5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61" name="Google Shape;261;p46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62" name="Google Shape;262;p46"/>
          <p:cNvSpPr/>
          <p:nvPr/>
        </p:nvSpPr>
        <p:spPr>
          <a:xfrm>
            <a:off x="12137539" y="8924439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6"/>
          <p:cNvSpPr/>
          <p:nvPr/>
        </p:nvSpPr>
        <p:spPr>
          <a:xfrm>
            <a:off x="329337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6"/>
          <p:cNvSpPr txBox="1"/>
          <p:nvPr>
            <p:ph idx="12" type="sldNum"/>
          </p:nvPr>
        </p:nvSpPr>
        <p:spPr>
          <a:xfrm>
            <a:off x="12294727" y="9102239"/>
            <a:ext cx="3969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8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67" name="Google Shape;267;p47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68" name="Google Shape;268;p4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7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47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のコピー 1" showMasterSp="0">
  <p:cSld name="タイトル&amp;箇条書きのコピー 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/>
          <p:nvPr>
            <p:ph type="title"/>
          </p:nvPr>
        </p:nvSpPr>
        <p:spPr>
          <a:xfrm>
            <a:off x="812239" y="-3368"/>
            <a:ext cx="113676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273" name="Google Shape;273;p48"/>
          <p:cNvSpPr txBox="1"/>
          <p:nvPr>
            <p:ph idx="1" type="body"/>
          </p:nvPr>
        </p:nvSpPr>
        <p:spPr>
          <a:xfrm>
            <a:off x="812239" y="2021228"/>
            <a:ext cx="11367600" cy="72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457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2000"/>
              </a:buClr>
              <a:buSzPts val="28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4" name="Google Shape;274;p48"/>
          <p:cNvSpPr/>
          <p:nvPr/>
        </p:nvSpPr>
        <p:spPr>
          <a:xfrm>
            <a:off x="0" y="9713759"/>
            <a:ext cx="13004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 txBox="1"/>
          <p:nvPr>
            <p:ph idx="12" type="sldNum"/>
          </p:nvPr>
        </p:nvSpPr>
        <p:spPr>
          <a:xfrm>
            <a:off x="12211200" y="584044"/>
            <a:ext cx="711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4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1pPr>
            <a:lvl2pPr indent="-39116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9" name="Google Shape;39;p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 1" showMasterSp="0">
  <p:cSld name="TITLE_AND_BODY_1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7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12269112" y="91149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/>
            </a:lvl1pPr>
            <a:lvl2pPr indent="-3810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indent="-3810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indent="-3810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indent="-3810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0" name="Google Shape;50;p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indent="-39116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Char char="•"/>
              <a:defRPr sz="3200"/>
            </a:lvl2pPr>
            <a:lvl3pPr indent="-3810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indent="-3810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indent="-3810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6" name="Google Shape;56;p9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3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>
            <a:off x="-15627" y="-1003"/>
            <a:ext cx="13036200" cy="92970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1pPr>
            <a:lvl2pPr indent="-3810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indent="-3810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indent="-3810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indent="-3810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10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35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1.xml"/><Relationship Id="rId6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051174" y="-3368"/>
            <a:ext cx="105174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M PLUS 1p"/>
              <a:buNone/>
              <a:defRPr b="1" i="0" sz="6400" u="none" cap="none" strike="noStrike">
                <a:solidFill>
                  <a:srgbClr val="424242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024852" y="2031722"/>
            <a:ext cx="10570200" cy="72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✓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6039592" y="1575599"/>
            <a:ext cx="2540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0" y="9713759"/>
            <a:ext cx="13004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ujisakura.jp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30078" r="57424" t="0"/>
          <a:stretch/>
        </p:blipFill>
        <p:spPr>
          <a:xfrm>
            <a:off x="-5438" y="4"/>
            <a:ext cx="1624963" cy="9753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447968" y="406244"/>
            <a:ext cx="711300" cy="711300"/>
          </a:xfrm>
          <a:prstGeom prst="ellipse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451365" y="584044"/>
            <a:ext cx="711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2051174" y="-3368"/>
            <a:ext cx="105174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M PLUS 1p"/>
              <a:buNone/>
              <a:defRPr b="1" i="0" sz="6400" u="none" cap="none" strike="noStrike">
                <a:solidFill>
                  <a:srgbClr val="424242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2024852" y="2031722"/>
            <a:ext cx="10570200" cy="72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✓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3"/>
          <p:cNvSpPr/>
          <p:nvPr/>
        </p:nvSpPr>
        <p:spPr>
          <a:xfrm>
            <a:off x="6039592" y="1575599"/>
            <a:ext cx="2540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0" y="9713759"/>
            <a:ext cx="13004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ujisakura.jpg" id="80" name="Google Shape;80;p13"/>
          <p:cNvPicPr preferRelativeResize="0"/>
          <p:nvPr/>
        </p:nvPicPr>
        <p:blipFill rotWithShape="1">
          <a:blip r:embed="rId1">
            <a:alphaModFix/>
          </a:blip>
          <a:srcRect b="0" l="30078" r="57424" t="0"/>
          <a:stretch/>
        </p:blipFill>
        <p:spPr>
          <a:xfrm>
            <a:off x="-5438" y="4"/>
            <a:ext cx="1624963" cy="97536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/>
          <p:nvPr/>
        </p:nvSpPr>
        <p:spPr>
          <a:xfrm>
            <a:off x="447968" y="406244"/>
            <a:ext cx="711300" cy="711300"/>
          </a:xfrm>
          <a:prstGeom prst="ellipse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451365" y="584044"/>
            <a:ext cx="711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5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149" name="Google Shape;149;p25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hyperlink" Target="https://www.e-typing.ne.jp/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e-typing.ne.jp/roma/check/" TargetMode="External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utt.ly/GwhH5Or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ontchangethislink.peardeckmagic.zone?eyJ0eXBlIjoiZ29vZ2xlLXNsaWRlcy1hZGRvbi1yZXNwb25zZS1mb290ZXIiLCJsYXN0RWRpdGVkQnkiOiIxMDU3Mjk3MzQwMDM1ODI4MTc5MDQiLCJwcmVzZW50YXRpb25JZCI6IjFDNW1Pc0E2TElUUUpkak1MS1pVMFpJdWNPbjRmdE1fMWZEcU84R3lNSVlFIiwiY29udGVudElkIjoiY3VzdG9tLXJlc3BvbnNlLWZyZWVSZXNwb25zZS10ZXh0Iiwic2xpZGVJZCI6ImdkMWI1YTZlYzhjXzBfMTM4MCIsImNvbnRlbnRJbnN0YW5jZUlkIjoiMUM1bU9zQTZMSVRRSmRqTUxLWlUwWkl1Y09uNGZ0TV8xZkRxTzhHeU1JWUUvNzIxNzY2MWYtMzMxOC00OTkyLTk0OWUtYjlmZWJjOGEzMjQ5In0=pearId=magic-pear-metadata-identifier" TargetMode="External"/><Relationship Id="rId4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ontchangethislink.peardeckmagic.zone?eyJ0eXBlIjoiZ29vZ2xlLXNsaWRlcy1hZGRvbi1yZXNwb25zZS1mb290ZXIiLCJsYXN0RWRpdGVkQnkiOiIxMDU3Mjk3MzQwMDM1ODI4MTc5MDQiLCJwcmVzZW50YXRpb25JZCI6IjFDNW1Pc0E2TElUUUpkak1MS1pVMFpJdWNPbjRmdE1fMWZEcU84R3lNSVlFIiwiY29udGVudElkIjoiY3VzdG9tLXJlc3BvbnNlLWZyZWVSZXNwb25zZS10ZXh0Iiwic2xpZGVJZCI6ImdkMWI1YTZlYzhjXzBfMTM4MCIsImNvbnRlbnRJbnN0YW5jZUlkIjoiMUM1bU9zQTZMSVRRSmRqTUxLWlUwWkl1Y09uNGZ0TV8xZkRxTzhHeU1JWUUvNzIxNzY2MWYtMzMxOC00OTkyLTk0OWUtYjlmZWJjOGEzMjQ5In0=pearId=magic-pear-metadata-identifier" TargetMode="External"/><Relationship Id="rId4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ontchangethislink.peardeckmagic.zone?eyJ0eXBlIjoiZ29vZ2xlLXNsaWRlcy1hZGRvbi1yZXNwb25zZS1mb290ZXIiLCJsYXN0RWRpdGVkQnkiOiIxMDU3Mjk3MzQwMDM1ODI4MTc5MDQiLCJwcmVzZW50YXRpb25JZCI6IjFDNW1Pc0E2TElUUUpkak1MS1pVMFpJdWNPbjRmdE1fMWZEcU84R3lNSVlFIiwiY29udGVudElkIjoiY3VzdG9tLXJlc3BvbnNlLWZyZWVSZXNwb25zZS10ZXh0Iiwic2xpZGVJZCI6ImdkMWI1YTZlYzhjXzBfMTM4MCIsImNvbnRlbnRJbnN0YW5jZUlkIjoiMUM1bU9zQTZMSVRRSmRqTUxLWlUwWkl1Y09uNGZ0TV8xZkRxTzhHeU1JWUUvNzIxNzY2MWYtMzMxOC00OTkyLTk0OWUtYjlmZWJjOGEzMjQ5In0=pearId=magic-pear-metadata-identifier" TargetMode="External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ontchangethislink.peardeckmagic.zone?eyJ0eXBlIjoiZ29vZ2xlLXNsaWRlcy1hZGRvbi1yZXNwb25zZS1mb290ZXIiLCJsYXN0RWRpdGVkQnkiOiIxMDU3Mjk3MzQwMDM1ODI4MTc5MDQiLCJwcmVzZW50YXRpb25JZCI6IjFDNW1Pc0E2TElUUUpkak1MS1pVMFpJdWNPbjRmdE1fMWZEcU84R3lNSVlFIiwiY29udGVudElkIjoiY3VzdG9tLXJlc3BvbnNlLWZyZWVSZXNwb25zZS10ZXh0Iiwic2xpZGVJZCI6ImdkMWI1YTZlYzhjXzBfMTM4MCIsImNvbnRlbnRJbnN0YW5jZUlkIjoiMUM1bU9zQTZMSVRRSmRqTUxLWlUwWkl1Y09uNGZ0TV8xZkRxTzhHeU1JWUUvNzIxNzY2MWYtMzMxOC00OTkyLTk0OWUtYjlmZWJjOGEzMjQ5In0=pearId=magic-pear-metadata-identifier" TargetMode="External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ontchangethislink.peardeckmagic.zone?eyJ0eXBlIjoiZ29vZ2xlLXNsaWRlcy1hZGRvbi1yZXNwb25zZS1mb290ZXIiLCJsYXN0RWRpdGVkQnkiOiIxMDU3Mjk3MzQwMDM1ODI4MTc5MDQiLCJwcmVzZW50YXRpb25JZCI6IjFDNW1Pc0E2TElUUUpkak1MS1pVMFpJdWNPbjRmdE1fMWZEcU84R3lNSVlFIiwiY29udGVudElkIjoiY3VzdG9tLXJlc3BvbnNlLWZyZWVSZXNwb25zZS10ZXh0Iiwic2xpZGVJZCI6ImdkMWI1YTZlYzhjXzBfMTM4MCIsImNvbnRlbnRJbnN0YW5jZUlkIjoiMUM1bU9zQTZMSVRRSmRqTUxLWlUwWkl1Y09uNGZ0TV8xZkRxTzhHeU1JWUUvNzIxNzY2MWYtMzMxOC00OTkyLTk0OWUtYjlmZWJjOGEzMjQ5In0=pearId=magic-pear-metadata-identifier" TargetMode="External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ontchangethislink.peardeckmagic.zone?eyJ0eXBlIjoiZ29vZ2xlLXNsaWRlcy1hZGRvbi1yZXNwb25zZS1mb290ZXIiLCJsYXN0RWRpdGVkQnkiOiIxMDU3Mjk3MzQwMDM1ODI4MTc5MDQiLCJwcmVzZW50YXRpb25JZCI6IjFDNW1Pc0E2TElUUUpkak1MS1pVMFpJdWNPbjRmdE1fMWZEcU84R3lNSVlFIiwiY29udGVudElkIjoiY3VzdG9tLXJlc3BvbnNlLWZyZWVSZXNwb25zZS10ZXh0Iiwic2xpZGVJZCI6ImdkMWI1YTZlYzhjXzBfMTM4MCIsImNvbnRlbnRJbnN0YW5jZUlkIjoiMUM1bU9zQTZMSVRRSmRqTUxLWlUwWkl1Y09uNGZ0TV8xZkRxTzhHeU1JWUUvNzIxNzY2MWYtMzMxOC00OTkyLTk0OWUtYjlmZWJjOGEzMjQ5In0=pearId=magic-pear-metadata-identifier" TargetMode="External"/><Relationship Id="rId4" Type="http://schemas.openxmlformats.org/officeDocument/2006/relationships/image" Target="../media/image3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ontchangethislink.peardeckmagic.zone?eyJ0eXBlIjoiZ29vZ2xlLXNsaWRlcy1hZGRvbi1yZXNwb25zZS1mb290ZXIiLCJsYXN0RWRpdGVkQnkiOiIxMDU3Mjk3MzQwMDM1ODI4MTc5MDQiLCJwcmVzZW50YXRpb25JZCI6IjFDNW1Pc0E2TElUUUpkak1MS1pVMFpJdWNPbjRmdE1fMWZEcU84R3lNSVlFIiwiY29udGVudElkIjoiY3VzdG9tLXJlc3BvbnNlLWZyZWVSZXNwb25zZS10ZXh0Iiwic2xpZGVJZCI6ImdkMWI1YTZlYzhjXzBfMTM4MCIsImNvbnRlbnRJbnN0YW5jZUlkIjoiMUM1bU9zQTZMSVRRSmRqTUxLWlUwWkl1Y09uNGZ0TV8xZkRxTzhHeU1JWUUvNzIxNzY2MWYtMzMxOC00OTkyLTk0OWUtYjlmZWJjOGEzMjQ5In0=pearId=magic-pear-metadata-identifier" TargetMode="External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ontchangethislink.peardeckmagic.zone?eyJ0eXBlIjoiZ29vZ2xlLXNsaWRlcy1hZGRvbi1yZXNwb25zZS1mb290ZXIiLCJsYXN0RWRpdGVkQnkiOiIxMDU3Mjk3MzQwMDM1ODI4MTc5MDQiLCJwcmVzZW50YXRpb25JZCI6IjFDNW1Pc0E2TElUUUpkak1MS1pVMFpJdWNPbjRmdE1fMWZEcU84R3lNSVlFIiwiY29udGVudElkIjoiY3VzdG9tLXJlc3BvbnNlLWZyZWVSZXNwb25zZS10ZXh0Iiwic2xpZGVJZCI6ImdkMWI1YTZlYzhjXzBfMTM4MCIsImNvbnRlbnRJbnN0YW5jZUlkIjoiMUM1bU9zQTZMSVRRSmRqTUxLWlUwWkl1Y09uNGZ0TV8xZkRxTzhHeU1JWUUvNzIxNzY2MWYtMzMxOC00OTkyLTk0OWUtYjlmZWJjOGEzMjQ5In0=pearId=magic-pear-metadata-identifier" TargetMode="External"/><Relationship Id="rId4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ontchangethislink.peardeckmagic.zone?eyJ0eXBlIjoiZ29vZ2xlLXNsaWRlcy1hZGRvbi1yZXNwb25zZS1mb290ZXIiLCJsYXN0RWRpdGVkQnkiOiIxMDU3Mjk3MzQwMDM1ODI4MTc5MDQiLCJwcmVzZW50YXRpb25JZCI6IjFDNW1Pc0E2TElUUUpkak1MS1pVMFpJdWNPbjRmdE1fMWZEcU84R3lNSVlFIiwiY29udGVudElkIjoiY3VzdG9tLXJlc3BvbnNlLWZyZWVSZXNwb25zZS10ZXh0Iiwic2xpZGVJZCI6ImdkMWI1YTZlYzhjXzBfMTM4MCIsImNvbnRlbnRJbnN0YW5jZUlkIjoiMUM1bU9zQTZMSVRRSmRqTUxLWlUwWkl1Y09uNGZ0TV8xZkRxTzhHeU1JWUUvNzIxNzY2MWYtMzMxOC00OTkyLTk0OWUtYjlmZWJjOGEzMjQ5In0=pearId=magic-pear-metadata-identifier" TargetMode="External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drive/folders/1cZMm2p5IdRLWXVq2BxYNZchS7WwR8sFw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ontchangethislink.peardeckmagic.zone?eyJ0eXBlIjoiZ29vZ2xlLXNsaWRlcy1hZGRvbi1yZXNwb25zZS1mb290ZXIiLCJsYXN0RWRpdGVkQnkiOiIxMDU3Mjk3MzQwMDM1ODI4MTc5MDQiLCJwcmVzZW50YXRpb25JZCI6IjFDNW1Pc0E2TElUUUpkak1MS1pVMFpJdWNPbjRmdE1fMWZEcU84R3lNSVlFIiwiY29udGVudElkIjoiY3VzdG9tLXJlc3BvbnNlLWZyZWVSZXNwb25zZS10ZXh0Iiwic2xpZGVJZCI6ImdkMWI1YTZlYzhjXzBfMTM4MCIsImNvbnRlbnRJbnN0YW5jZUlkIjoiMUM1bU9zQTZMSVRRSmRqTUxLWlUwWkl1Y09uNGZ0TV8xZkRxTzhHeU1JWUUvNzIxNzY2MWYtMzMxOC00OTkyLTk0OWUtYjlmZWJjOGEzMjQ5In0=pearId=magic-pear-metadata-identifier" TargetMode="External"/><Relationship Id="rId4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ontchangethislink.peardeckmagic.zone?eyJ0eXBlIjoiZ29vZ2xlLXNsaWRlcy1hZGRvbi1yZXNwb25zZS1mb290ZXIiLCJsYXN0RWRpdGVkQnkiOiIxMDU3Mjk3MzQwMDM1ODI4MTc5MDQiLCJwcmVzZW50YXRpb25JZCI6IjFDNW1Pc0E2TElUUUpkak1MS1pVMFpJdWNPbjRmdE1fMWZEcU84R3lNSVlFIiwiY29udGVudElkIjoiY3VzdG9tLXJlc3BvbnNlLWZyZWVSZXNwb25zZS10ZXh0Iiwic2xpZGVJZCI6ImdkMWI1YTZlYzhjXzBfMTM4MCIsImNvbnRlbnRJbnN0YW5jZUlkIjoiMUM1bU9zQTZMSVRRSmRqTUxLWlUwWkl1Y09uNGZ0TV8xZkRxTzhHeU1JWUUvNzIxNzY2MWYtMzMxOC00OTkyLTk0OWUtYjlmZWJjOGEzMjQ5In0=pearId=magic-pear-metadata-identifier" TargetMode="External"/><Relationship Id="rId4" Type="http://schemas.openxmlformats.org/officeDocument/2006/relationships/image" Target="../media/image3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ontchangethislink.peardeckmagic.zone?eyJ0eXBlIjoiZ29vZ2xlLXNsaWRlcy1hZGRvbi1yZXNwb25zZS1mb290ZXIiLCJsYXN0RWRpdGVkQnkiOiIxMDU3Mjk3MzQwMDM1ODI4MTc5MDQiLCJwcmVzZW50YXRpb25JZCI6IjFDNW1Pc0E2TElUUUpkak1MS1pVMFpJdWNPbjRmdE1fMWZEcU84R3lNSVlFIiwiY29udGVudElkIjoiY3VzdG9tLXJlc3BvbnNlLWZyZWVSZXNwb25zZS10ZXh0Iiwic2xpZGVJZCI6ImdkMWI1YTZlYzhjXzBfMTM4MCIsImNvbnRlbnRJbnN0YW5jZUlkIjoiMUM1bU9zQTZMSVRRSmRqTUxLWlUwWkl1Y09uNGZ0TV8xZkRxTzhHeU1JWUUvNzIxNzY2MWYtMzMxOC00OTkyLTk0OWUtYjlmZWJjOGEzMjQ5In0=pearId=magic-pear-metadata-identifier" TargetMode="External"/><Relationship Id="rId4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sal.vn/lKLCCu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2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://drive.google.com/file/d/12-g14IHt0BZO_hwFZBEo4bzT_OYRPe1h/view" TargetMode="External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2.jpg"/><Relationship Id="rId4" Type="http://schemas.openxmlformats.org/officeDocument/2006/relationships/image" Target="../media/image40.jpg"/><Relationship Id="rId5" Type="http://schemas.openxmlformats.org/officeDocument/2006/relationships/image" Target="../media/image43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docs.google.com/spreadsheets/d/1XEULZ3EALK8htTw_k4wQU5IyDskXrTXfr1m7A0VGWTY/edit#gid=0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1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 txBox="1"/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>
                <a:solidFill>
                  <a:schemeClr val="accent5"/>
                </a:solidFill>
              </a:rPr>
              <a:t>IT日本語2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81" name="Google Shape;281;p49"/>
          <p:cNvSpPr txBox="1"/>
          <p:nvPr>
            <p:ph idx="1" type="body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txBody>
          <a:bodyPr anchorCtr="0" anchor="ctr" bIns="254000" lIns="254000" spcFirstLastPara="1" rIns="254000" wrap="square" tIns="2540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/>
              <a:t>9</a:t>
            </a:r>
            <a:r>
              <a:rPr b="1" lang="en-US"/>
              <a:t>.1　</a:t>
            </a:r>
            <a:r>
              <a:rPr b="1" lang="en-US"/>
              <a:t>情報セキュリティ(1)</a:t>
            </a:r>
            <a:endParaRPr b="1"/>
          </a:p>
        </p:txBody>
      </p:sp>
      <p:sp>
        <p:nvSpPr>
          <p:cNvPr id="282" name="Google Shape;282;p49"/>
          <p:cNvSpPr txBox="1"/>
          <p:nvPr>
            <p:ph idx="12" type="sldNum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8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>
                <a:solidFill>
                  <a:srgbClr val="C63024"/>
                </a:solidFill>
              </a:rPr>
              <a:t>タイピングを早くなるコツ</a:t>
            </a:r>
            <a:endParaRPr/>
          </a:p>
        </p:txBody>
      </p:sp>
      <p:sp>
        <p:nvSpPr>
          <p:cNvPr id="344" name="Google Shape;344;p58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5" name="Google Shape;345;p58"/>
          <p:cNvSpPr txBox="1"/>
          <p:nvPr>
            <p:ph idx="1" type="body"/>
          </p:nvPr>
        </p:nvSpPr>
        <p:spPr>
          <a:xfrm>
            <a:off x="914836" y="2599689"/>
            <a:ext cx="11009700" cy="59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596900" lvl="0" marL="596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AutoNum type="arabicPeriod"/>
            </a:pPr>
            <a:r>
              <a:rPr lang="en-US" u="sng"/>
              <a:t>ホームポジション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を覚える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596900" lvl="0" marL="5969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AutoNum type="arabicPeriod"/>
            </a:pPr>
            <a:r>
              <a:rPr lang="en-US" u="sng"/>
              <a:t>母音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を覚える</a:t>
            </a:r>
            <a:endParaRPr/>
          </a:p>
          <a:p>
            <a:pPr indent="-596900" lvl="0" marL="5969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AutoNum type="arabicPeriod"/>
            </a:pPr>
            <a:r>
              <a:rPr lang="en-US" u="sng"/>
              <a:t>子音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を覚える</a:t>
            </a:r>
            <a:endParaRPr/>
          </a:p>
        </p:txBody>
      </p:sp>
      <p:pic>
        <p:nvPicPr>
          <p:cNvPr descr="basic10_00eye-catch.jpg" id="346" name="Google Shape;34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4417" y="4977726"/>
            <a:ext cx="5710002" cy="3809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9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>
                <a:solidFill>
                  <a:srgbClr val="C63024"/>
                </a:solidFill>
              </a:rPr>
              <a:t>ホームポジションを覚える</a:t>
            </a:r>
            <a:endParaRPr/>
          </a:p>
        </p:txBody>
      </p:sp>
      <p:sp>
        <p:nvSpPr>
          <p:cNvPr id="352" name="Google Shape;352;p59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751a61a62b286f4c0b5a7d85bf13a7a3.png" id="353" name="Google Shape;35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00" y="1837689"/>
            <a:ext cx="10693400" cy="756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>
                <a:solidFill>
                  <a:srgbClr val="C63024"/>
                </a:solidFill>
              </a:rPr>
              <a:t>母音を覚える</a:t>
            </a:r>
            <a:endParaRPr/>
          </a:p>
        </p:txBody>
      </p:sp>
      <p:sp>
        <p:nvSpPr>
          <p:cNvPr id="359" name="Google Shape;359;p60"/>
          <p:cNvSpPr txBox="1"/>
          <p:nvPr>
            <p:ph idx="12" type="sldNum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0" name="Google Shape;360;p60"/>
          <p:cNvSpPr txBox="1"/>
          <p:nvPr>
            <p:ph idx="1" type="body"/>
          </p:nvPr>
        </p:nvSpPr>
        <p:spPr>
          <a:xfrm>
            <a:off x="1043428" y="2473737"/>
            <a:ext cx="104769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まずは「あ・い・う・え・お」を覚えましょう、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英語だと「a・i・u・e・o」になります。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アルファベット１文字ですむ日本語で、"母音"となり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/>
              <a:t>最多登場キー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なので重要です。</a:t>
            </a:r>
            <a:endParaRPr/>
          </a:p>
        </p:txBody>
      </p:sp>
      <p:sp>
        <p:nvSpPr>
          <p:cNvPr id="361" name="Google Shape;361;p60"/>
          <p:cNvSpPr txBox="1"/>
          <p:nvPr/>
        </p:nvSpPr>
        <p:spPr>
          <a:xfrm>
            <a:off x="940557" y="5665509"/>
            <a:ext cx="10973700" cy="29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596900" lvl="0" marL="596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キーボードを見ながら"aiueo"と繰り返し入力する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96900" lvl="0" marL="596900" marR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手元を見ずにモニタだけを見ながら同じことをする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96900" lvl="0" marL="596900" marR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0" i="0" lang="en-US" sz="3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今度は順番を変えて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入力する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>
                <a:solidFill>
                  <a:srgbClr val="C63024"/>
                </a:solidFill>
              </a:rPr>
              <a:t>子音を覚える</a:t>
            </a:r>
            <a:endParaRPr/>
          </a:p>
        </p:txBody>
      </p:sp>
      <p:sp>
        <p:nvSpPr>
          <p:cNvPr id="367" name="Google Shape;367;p61"/>
          <p:cNvSpPr txBox="1"/>
          <p:nvPr>
            <p:ph idx="12" type="sldNum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p61"/>
          <p:cNvSpPr txBox="1"/>
          <p:nvPr>
            <p:ph idx="1" type="body"/>
          </p:nvPr>
        </p:nvSpPr>
        <p:spPr>
          <a:xfrm>
            <a:off x="876963" y="2414586"/>
            <a:ext cx="11459700" cy="20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「かさたなはまやらわん」の各行を覚えましょう。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１行づつ確実に覚えるようにしましょう。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ex) カ行なら「Ka、Ki、Ku、Ke、Ko」</a:t>
            </a:r>
            <a:endParaRPr/>
          </a:p>
        </p:txBody>
      </p:sp>
      <p:sp>
        <p:nvSpPr>
          <p:cNvPr id="369" name="Google Shape;369;p61"/>
          <p:cNvSpPr txBox="1"/>
          <p:nvPr/>
        </p:nvSpPr>
        <p:spPr>
          <a:xfrm>
            <a:off x="997485" y="5304424"/>
            <a:ext cx="11009700" cy="23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596900" lvl="0" marL="596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1" i="0" lang="en-US" sz="3200" u="none" cap="none" strike="noStrike">
                <a:solidFill>
                  <a:srgbClr val="000000"/>
                </a:solidFill>
              </a:rPr>
              <a:t>すべての５０音を覚えるまで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じっくりと取り組む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96900" lvl="0" marL="596900" marR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1" i="0" lang="en-US" sz="3200" u="none" cap="none" strike="noStrike">
                <a:solidFill>
                  <a:srgbClr val="000000"/>
                </a:solidFill>
              </a:rPr>
              <a:t>ぎゃ行や、ぱ行などの拗音や(半)濁音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を覚える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2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>
                <a:solidFill>
                  <a:srgbClr val="C63024"/>
                </a:solidFill>
              </a:rPr>
              <a:t>練習し</a:t>
            </a:r>
            <a:r>
              <a:rPr lang="en-US"/>
              <a:t>よう</a:t>
            </a:r>
            <a:endParaRPr/>
          </a:p>
        </p:txBody>
      </p:sp>
      <p:sp>
        <p:nvSpPr>
          <p:cNvPr id="375" name="Google Shape;375;p62"/>
          <p:cNvSpPr txBox="1"/>
          <p:nvPr>
            <p:ph idx="12" type="sldNum"/>
          </p:nvPr>
        </p:nvSpPr>
        <p:spPr>
          <a:xfrm>
            <a:off x="12268604" y="91149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3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>
                <a:solidFill>
                  <a:srgbClr val="C63024"/>
                </a:solidFill>
              </a:rPr>
              <a:t>e-typing - 準備 -</a:t>
            </a:r>
            <a:endParaRPr/>
          </a:p>
        </p:txBody>
      </p:sp>
      <p:sp>
        <p:nvSpPr>
          <p:cNvPr id="381" name="Google Shape;381;p63"/>
          <p:cNvSpPr txBox="1"/>
          <p:nvPr>
            <p:ph idx="12" type="sldNum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2" name="Google Shape;382;p63"/>
          <p:cNvSpPr txBox="1"/>
          <p:nvPr>
            <p:ph idx="1" type="body"/>
          </p:nvPr>
        </p:nvSpPr>
        <p:spPr>
          <a:xfrm>
            <a:off x="447476" y="2330984"/>
            <a:ext cx="12109800" cy="6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まずは自分の現在の力を把握しましょう。</a:t>
            </a:r>
            <a:endParaRPr/>
          </a:p>
        </p:txBody>
      </p:sp>
      <p:pic>
        <p:nvPicPr>
          <p:cNvPr descr="スクリーンショット 2019-06-06 17.31.51.png" id="383" name="Google Shape;38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54" y="3514441"/>
            <a:ext cx="5806455" cy="447748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3"/>
          <p:cNvSpPr txBox="1"/>
          <p:nvPr/>
        </p:nvSpPr>
        <p:spPr>
          <a:xfrm>
            <a:off x="2659050" y="8419103"/>
            <a:ext cx="7686600" cy="832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ctr" bIns="203200" lIns="203200" spcFirstLastPara="1" rIns="203200" wrap="square" tIns="203200">
            <a:noAutofit/>
          </a:bodyPr>
          <a:lstStyle/>
          <a:p>
            <a: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https://www.e-typing.ne.jp/</a:t>
            </a:r>
            <a:endParaRPr/>
          </a:p>
        </p:txBody>
      </p:sp>
      <p:sp>
        <p:nvSpPr>
          <p:cNvPr id="385" name="Google Shape;385;p63"/>
          <p:cNvSpPr/>
          <p:nvPr/>
        </p:nvSpPr>
        <p:spPr>
          <a:xfrm>
            <a:off x="1163319" y="6964680"/>
            <a:ext cx="3141300" cy="784800"/>
          </a:xfrm>
          <a:prstGeom prst="rect">
            <a:avLst/>
          </a:prstGeom>
          <a:noFill/>
          <a:ln cap="flat" cmpd="sng" w="38100">
            <a:solidFill>
              <a:srgbClr val="FF345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63"/>
          <p:cNvSpPr/>
          <p:nvPr/>
        </p:nvSpPr>
        <p:spPr>
          <a:xfrm>
            <a:off x="3317050" y="5567680"/>
            <a:ext cx="2304600" cy="1081800"/>
          </a:xfrm>
          <a:prstGeom prst="wedgeEllipseCallout">
            <a:avLst>
              <a:gd fmla="val -49413" name="adj1"/>
              <a:gd fmla="val 70000" name="adj2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クリック</a:t>
            </a:r>
            <a:endParaRPr/>
          </a:p>
        </p:txBody>
      </p:sp>
      <p:pic>
        <p:nvPicPr>
          <p:cNvPr descr="スクリーンショット 2019-06-06 17.37.07.png" id="387" name="Google Shape;387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57305" y="4405772"/>
            <a:ext cx="5605522" cy="3373612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3"/>
          <p:cNvSpPr/>
          <p:nvPr/>
        </p:nvSpPr>
        <p:spPr>
          <a:xfrm>
            <a:off x="6162040" y="5278120"/>
            <a:ext cx="1248300" cy="2159100"/>
          </a:xfrm>
          <a:prstGeom prst="rightArrow">
            <a:avLst>
              <a:gd fmla="val 32000" name="adj1"/>
              <a:gd fmla="val 64000" name="adj2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63"/>
          <p:cNvSpPr/>
          <p:nvPr/>
        </p:nvSpPr>
        <p:spPr>
          <a:xfrm>
            <a:off x="8270240" y="6532880"/>
            <a:ext cx="3141300" cy="784800"/>
          </a:xfrm>
          <a:prstGeom prst="rect">
            <a:avLst/>
          </a:prstGeom>
          <a:noFill/>
          <a:ln cap="flat" cmpd="sng" w="38100">
            <a:solidFill>
              <a:srgbClr val="FF345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63"/>
          <p:cNvSpPr/>
          <p:nvPr/>
        </p:nvSpPr>
        <p:spPr>
          <a:xfrm>
            <a:off x="9661970" y="5186680"/>
            <a:ext cx="2304600" cy="1081800"/>
          </a:xfrm>
          <a:prstGeom prst="wedgeEllipseCallout">
            <a:avLst>
              <a:gd fmla="val -49413" name="adj1"/>
              <a:gd fmla="val 70000" name="adj2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クリック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4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>
                <a:solidFill>
                  <a:srgbClr val="C63024"/>
                </a:solidFill>
              </a:rPr>
              <a:t>e-typing - 結果 -</a:t>
            </a:r>
            <a:endParaRPr/>
          </a:p>
        </p:txBody>
      </p:sp>
      <p:sp>
        <p:nvSpPr>
          <p:cNvPr id="396" name="Google Shape;396;p64"/>
          <p:cNvSpPr txBox="1"/>
          <p:nvPr>
            <p:ph idx="12" type="sldNum"/>
          </p:nvPr>
        </p:nvSpPr>
        <p:spPr>
          <a:xfrm>
            <a:off x="12248091" y="8665216"/>
            <a:ext cx="450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7" name="Google Shape;397;p64"/>
          <p:cNvSpPr txBox="1"/>
          <p:nvPr>
            <p:ph idx="1" type="body"/>
          </p:nvPr>
        </p:nvSpPr>
        <p:spPr>
          <a:xfrm>
            <a:off x="66335" y="3164143"/>
            <a:ext cx="6544800" cy="28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・問題と同じ文字や文章をキーボードで　　 </a:t>
            </a:r>
            <a:br>
              <a:rPr lang="en-US" sz="2500"/>
            </a:br>
            <a:r>
              <a:rPr lang="en-US" sz="2500"/>
              <a:t>　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入力してください。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・入力が終了すると自動的に採点が行われ、　その場で結果が表示されます。</a:t>
            </a:r>
            <a:endParaRPr/>
          </a:p>
        </p:txBody>
      </p:sp>
      <p:pic>
        <p:nvPicPr>
          <p:cNvPr descr="スクリーンショット 2019-06-06 17.47.12.png" id="398" name="Google Shape;39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4689" y="3137531"/>
            <a:ext cx="6176305" cy="491918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4"/>
          <p:cNvSpPr/>
          <p:nvPr/>
        </p:nvSpPr>
        <p:spPr>
          <a:xfrm>
            <a:off x="9924462" y="4412390"/>
            <a:ext cx="1631700" cy="2629500"/>
          </a:xfrm>
          <a:prstGeom prst="rect">
            <a:avLst/>
          </a:prstGeom>
          <a:noFill/>
          <a:ln cap="flat" cmpd="sng" w="38100">
            <a:solidFill>
              <a:srgbClr val="FF345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64"/>
          <p:cNvSpPr/>
          <p:nvPr/>
        </p:nvSpPr>
        <p:spPr>
          <a:xfrm>
            <a:off x="10400083" y="3076631"/>
            <a:ext cx="2456400" cy="1106400"/>
          </a:xfrm>
          <a:prstGeom prst="wedgeEllipseCallout">
            <a:avLst>
              <a:gd fmla="val -49492" name="adj1"/>
              <a:gd fmla="val 68045" name="adj2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68"/>
              <a:buFont typeface="Arial"/>
              <a:buNone/>
            </a:pPr>
            <a:r>
              <a:rPr b="0" i="0" lang="en-US" sz="196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毎回、目標を立てよう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5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>
                <a:solidFill>
                  <a:srgbClr val="C63024"/>
                </a:solidFill>
              </a:rPr>
              <a:t>e-typing - ランク表 -</a:t>
            </a:r>
            <a:endParaRPr/>
          </a:p>
        </p:txBody>
      </p:sp>
      <p:sp>
        <p:nvSpPr>
          <p:cNvPr id="406" name="Google Shape;406;p65"/>
          <p:cNvSpPr txBox="1"/>
          <p:nvPr>
            <p:ph idx="12" type="sldNum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7" name="Google Shape;407;p65"/>
          <p:cNvSpPr txBox="1"/>
          <p:nvPr/>
        </p:nvSpPr>
        <p:spPr>
          <a:xfrm>
            <a:off x="6615836" y="5189537"/>
            <a:ext cx="5935500" cy="112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https://www.e-typing.ne.jp/roma/check/</a:t>
            </a:r>
            <a:endParaRPr/>
          </a:p>
        </p:txBody>
      </p:sp>
      <p:pic>
        <p:nvPicPr>
          <p:cNvPr descr="スクリーンショット 2019-06-06 17.52.33.png" id="408" name="Google Shape;40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5525" y="1990637"/>
            <a:ext cx="5126501" cy="75248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6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e-typing</a:t>
            </a:r>
            <a:r>
              <a:rPr lang="en-US"/>
              <a:t>練習</a:t>
            </a:r>
            <a:r>
              <a:rPr lang="en-US"/>
              <a:t>しよう！</a:t>
            </a:r>
            <a:endParaRPr/>
          </a:p>
        </p:txBody>
      </p:sp>
      <p:sp>
        <p:nvSpPr>
          <p:cNvPr id="414" name="Google Shape;414;p66"/>
          <p:cNvSpPr txBox="1"/>
          <p:nvPr>
            <p:ph idx="12" type="sldNum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5" name="Google Shape;415;p66"/>
          <p:cNvSpPr txBox="1"/>
          <p:nvPr>
            <p:ph idx="1" type="body"/>
          </p:nvPr>
        </p:nvSpPr>
        <p:spPr>
          <a:xfrm>
            <a:off x="772600" y="2208275"/>
            <a:ext cx="11459700" cy="6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この</a:t>
            </a:r>
            <a:r>
              <a:rPr lang="en-US" sz="3000">
                <a:solidFill>
                  <a:schemeClr val="dk1"/>
                </a:solidFill>
              </a:rPr>
              <a:t>授業では練習する時間が</a:t>
            </a:r>
            <a:r>
              <a:rPr lang="en-US" sz="3000">
                <a:solidFill>
                  <a:schemeClr val="dk1"/>
                </a:solidFill>
              </a:rPr>
              <a:t>少ない</a:t>
            </a:r>
            <a:r>
              <a:rPr lang="en-US" sz="3000">
                <a:solidFill>
                  <a:schemeClr val="dk1"/>
                </a:solidFill>
              </a:rPr>
              <a:t>ので</a:t>
            </a:r>
            <a:r>
              <a:rPr lang="en-US" sz="3000">
                <a:solidFill>
                  <a:schemeClr val="dk1"/>
                </a:solidFill>
              </a:rPr>
              <a:t>、家でも</a:t>
            </a:r>
            <a:r>
              <a:rPr lang="en-US" sz="3000">
                <a:solidFill>
                  <a:schemeClr val="dk1"/>
                </a:solidFill>
              </a:rPr>
              <a:t>たくさん</a:t>
            </a:r>
            <a:r>
              <a:rPr lang="en-US" sz="3000">
                <a:solidFill>
                  <a:schemeClr val="dk1"/>
                </a:solidFill>
              </a:rPr>
              <a:t>練習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してください。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日本語入力が早くできるようになりましょう</a:t>
            </a:r>
            <a:r>
              <a:rPr lang="en-US" sz="3000"/>
              <a:t>！</a:t>
            </a:r>
            <a:endParaRPr sz="3000"/>
          </a:p>
        </p:txBody>
      </p:sp>
      <p:pic>
        <p:nvPicPr>
          <p:cNvPr descr="スクリーンショット 2019-06-06 17.52.33.png" id="416" name="Google Shape;416;p66"/>
          <p:cNvPicPr preferRelativeResize="0"/>
          <p:nvPr/>
        </p:nvPicPr>
        <p:blipFill rotWithShape="1">
          <a:blip r:embed="rId3">
            <a:alphaModFix/>
          </a:blip>
          <a:srcRect b="53445" l="0" r="0" t="15445"/>
          <a:stretch/>
        </p:blipFill>
        <p:spPr>
          <a:xfrm>
            <a:off x="2393505" y="3729186"/>
            <a:ext cx="7431951" cy="339349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7" name="Google Shape;417;p66"/>
          <p:cNvSpPr/>
          <p:nvPr/>
        </p:nvSpPr>
        <p:spPr>
          <a:xfrm>
            <a:off x="919525" y="7605850"/>
            <a:ext cx="10827300" cy="16719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</a:rPr>
              <a:t>目指せランク「A-(スコア:209)」以上</a:t>
            </a:r>
            <a:endParaRPr b="1" sz="30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lang="en-US" sz="3000">
                <a:solidFill>
                  <a:srgbClr val="FFFFFF"/>
                </a:solidFill>
              </a:rPr>
              <a:t>※「A-」レベル以上を達成できれば、最終成績に加点されます</a:t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7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rPr>
              <a:t>e-typing - 結果</a:t>
            </a:r>
            <a:r>
              <a:rPr lang="en-US"/>
              <a:t>保存</a:t>
            </a:r>
            <a:r>
              <a:rPr lang="en-US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endParaRPr/>
          </a:p>
        </p:txBody>
      </p:sp>
      <p:sp>
        <p:nvSpPr>
          <p:cNvPr id="423" name="Google Shape;423;p67"/>
          <p:cNvSpPr txBox="1"/>
          <p:nvPr/>
        </p:nvSpPr>
        <p:spPr>
          <a:xfrm>
            <a:off x="3892266" y="7654087"/>
            <a:ext cx="2172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/>
          </a:p>
        </p:txBody>
      </p:sp>
      <p:sp>
        <p:nvSpPr>
          <p:cNvPr id="424" name="Google Shape;424;p67"/>
          <p:cNvSpPr txBox="1"/>
          <p:nvPr/>
        </p:nvSpPr>
        <p:spPr>
          <a:xfrm>
            <a:off x="12295450" y="9114950"/>
            <a:ext cx="5343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25" name="Google Shape;425;p67"/>
          <p:cNvSpPr txBox="1"/>
          <p:nvPr>
            <p:ph idx="1" type="body"/>
          </p:nvPr>
        </p:nvSpPr>
        <p:spPr>
          <a:xfrm>
            <a:off x="500647" y="2467487"/>
            <a:ext cx="12329100" cy="1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・結果画面のキャプチャーを撮って、</a:t>
            </a:r>
            <a:r>
              <a:rPr lang="en-US" sz="3000"/>
              <a:t>作成した自分用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のフォルダに</a:t>
            </a:r>
            <a:br>
              <a:rPr lang="en-US" sz="3000">
                <a:latin typeface="Arial"/>
                <a:ea typeface="Arial"/>
                <a:cs typeface="Arial"/>
                <a:sym typeface="Arial"/>
              </a:rPr>
            </a:br>
            <a:r>
              <a:rPr lang="en-US" sz="3000"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3000"/>
              <a:t>入って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ください</a:t>
            </a:r>
            <a:r>
              <a:rPr lang="en-US" sz="3000"/>
              <a:t>。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・</a:t>
            </a:r>
            <a:r>
              <a:rPr lang="en-US" sz="3000"/>
              <a:t>「</a:t>
            </a:r>
            <a:r>
              <a:rPr lang="en-US" sz="3000">
                <a:solidFill>
                  <a:schemeClr val="accent5"/>
                </a:solidFill>
              </a:rPr>
              <a:t>タイピング結果</a:t>
            </a:r>
            <a:r>
              <a:rPr lang="en-US" sz="3000"/>
              <a:t>」という子フォルダ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を</a:t>
            </a:r>
            <a:r>
              <a:rPr lang="en-US" sz="3000"/>
              <a:t>作成して、</a:t>
            </a:r>
            <a:r>
              <a:rPr lang="en-US" sz="30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本日の日付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に</a:t>
            </a:r>
            <a:br>
              <a:rPr lang="en-US" sz="3000">
                <a:latin typeface="Arial"/>
                <a:ea typeface="Arial"/>
                <a:cs typeface="Arial"/>
                <a:sym typeface="Arial"/>
              </a:rPr>
            </a:br>
            <a:r>
              <a:rPr lang="en-US" sz="3000">
                <a:latin typeface="Arial"/>
                <a:ea typeface="Arial"/>
                <a:cs typeface="Arial"/>
                <a:sym typeface="Arial"/>
              </a:rPr>
              <a:t>　したキャプチャを入れてください。</a:t>
            </a:r>
            <a:endParaRPr sz="3000"/>
          </a:p>
        </p:txBody>
      </p:sp>
      <p:pic>
        <p:nvPicPr>
          <p:cNvPr id="426" name="Google Shape;42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413" y="5288075"/>
            <a:ext cx="5683350" cy="36244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7" name="Google Shape;427;p67"/>
          <p:cNvSpPr/>
          <p:nvPr/>
        </p:nvSpPr>
        <p:spPr>
          <a:xfrm>
            <a:off x="668763" y="7034400"/>
            <a:ext cx="3378300" cy="4692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スクリーンショット 2021-01-20 14.19.23.png" id="428" name="Google Shape;428;p67"/>
          <p:cNvPicPr preferRelativeResize="0"/>
          <p:nvPr/>
        </p:nvPicPr>
        <p:blipFill rotWithShape="1">
          <a:blip r:embed="rId5">
            <a:alphaModFix/>
          </a:blip>
          <a:srcRect b="47922" l="0" r="47249" t="0"/>
          <a:stretch/>
        </p:blipFill>
        <p:spPr>
          <a:xfrm>
            <a:off x="6820363" y="5246863"/>
            <a:ext cx="5607950" cy="369755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pic>
      <p:sp>
        <p:nvSpPr>
          <p:cNvPr id="429" name="Google Shape;429;p67"/>
          <p:cNvSpPr/>
          <p:nvPr/>
        </p:nvSpPr>
        <p:spPr>
          <a:xfrm>
            <a:off x="6913138" y="5319950"/>
            <a:ext cx="3703500" cy="1134000"/>
          </a:xfrm>
          <a:prstGeom prst="wedgeEllipseCallout">
            <a:avLst>
              <a:gd fmla="val 52605" name="adj1"/>
              <a:gd fmla="val 68865" name="adj2"/>
            </a:avLst>
          </a:prstGeom>
          <a:solidFill>
            <a:schemeClr val="accent5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日付の</a:t>
            </a:r>
            <a:r>
              <a:rPr lang="en-US" sz="2000">
                <a:solidFill>
                  <a:srgbClr val="FFFFFF"/>
                </a:solidFill>
              </a:rPr>
              <a:t>フ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ァイル</a:t>
            </a:r>
            <a:endParaRPr/>
          </a:p>
        </p:txBody>
      </p:sp>
      <p:sp>
        <p:nvSpPr>
          <p:cNvPr id="430" name="Google Shape;430;p67"/>
          <p:cNvSpPr/>
          <p:nvPr/>
        </p:nvSpPr>
        <p:spPr>
          <a:xfrm>
            <a:off x="9125988" y="6817650"/>
            <a:ext cx="3302400" cy="6909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1" name="Google Shape;431;p67"/>
          <p:cNvCxnSpPr/>
          <p:nvPr/>
        </p:nvCxnSpPr>
        <p:spPr>
          <a:xfrm>
            <a:off x="5270450" y="7245784"/>
            <a:ext cx="26154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0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ノート作成</a:t>
            </a:r>
            <a:endParaRPr/>
          </a:p>
        </p:txBody>
      </p:sp>
      <p:sp>
        <p:nvSpPr>
          <p:cNvPr id="288" name="Google Shape;288;p50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8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カタカナ語</a:t>
            </a:r>
            <a:endParaRPr/>
          </a:p>
        </p:txBody>
      </p:sp>
      <p:sp>
        <p:nvSpPr>
          <p:cNvPr id="437" name="Google Shape;437;p68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9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4800"/>
              <a:buFont typeface="Arial"/>
              <a:buNone/>
            </a:pPr>
            <a:r>
              <a:rPr lang="en-US" sz="4800"/>
              <a:t>英語をカタカナ語で書いてみよう</a:t>
            </a:r>
            <a:endParaRPr/>
          </a:p>
        </p:txBody>
      </p:sp>
      <p:sp>
        <p:nvSpPr>
          <p:cNvPr id="443" name="Google Shape;443;p69"/>
          <p:cNvSpPr txBox="1"/>
          <p:nvPr/>
        </p:nvSpPr>
        <p:spPr>
          <a:xfrm>
            <a:off x="1645550" y="7740375"/>
            <a:ext cx="971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「</a:t>
            </a:r>
            <a:r>
              <a:rPr lang="en-US" sz="3600"/>
              <a:t>Security</a:t>
            </a:r>
            <a:r>
              <a:rPr lang="en-US" sz="3600"/>
              <a:t>」の</a:t>
            </a:r>
            <a:r>
              <a:rPr lang="en-US" sz="3600"/>
              <a:t>カタカナ語</a:t>
            </a:r>
            <a:r>
              <a:rPr lang="en-US" sz="3600"/>
              <a:t>を書いてください。</a:t>
            </a:r>
            <a:endParaRPr sz="3600"/>
          </a:p>
        </p:txBody>
      </p:sp>
      <p:sp>
        <p:nvSpPr>
          <p:cNvPr id="444" name="Google Shape;444;p69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3250" y="2086175"/>
            <a:ext cx="7906150" cy="54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9"/>
          <p:cNvSpPr/>
          <p:nvPr/>
        </p:nvSpPr>
        <p:spPr>
          <a:xfrm>
            <a:off x="12600" y="2188450"/>
            <a:ext cx="975300" cy="738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</a:rPr>
              <a:t>1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英語をカタカナ語で書いてみよう</a:t>
            </a:r>
            <a:endParaRPr/>
          </a:p>
        </p:txBody>
      </p:sp>
      <p:sp>
        <p:nvSpPr>
          <p:cNvPr id="452" name="Google Shape;452;p70"/>
          <p:cNvSpPr txBox="1"/>
          <p:nvPr/>
        </p:nvSpPr>
        <p:spPr>
          <a:xfrm>
            <a:off x="1645550" y="7740375"/>
            <a:ext cx="971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「Address」のカタカナ語を書いてください。</a:t>
            </a:r>
            <a:endParaRPr sz="3600"/>
          </a:p>
        </p:txBody>
      </p:sp>
      <p:sp>
        <p:nvSpPr>
          <p:cNvPr id="453" name="Google Shape;453;p70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875" y="2238575"/>
            <a:ext cx="11730350" cy="4365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0"/>
          <p:cNvSpPr/>
          <p:nvPr/>
        </p:nvSpPr>
        <p:spPr>
          <a:xfrm>
            <a:off x="12600" y="2188450"/>
            <a:ext cx="975300" cy="738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</a:rPr>
              <a:t>2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1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英語をカタカナ語で書いてみよう</a:t>
            </a:r>
            <a:endParaRPr/>
          </a:p>
        </p:txBody>
      </p:sp>
      <p:sp>
        <p:nvSpPr>
          <p:cNvPr id="461" name="Google Shape;461;p71"/>
          <p:cNvSpPr txBox="1"/>
          <p:nvPr/>
        </p:nvSpPr>
        <p:spPr>
          <a:xfrm>
            <a:off x="1645550" y="7740375"/>
            <a:ext cx="971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「Data」のカタカナ語を書いてください。</a:t>
            </a:r>
            <a:endParaRPr sz="3600"/>
          </a:p>
        </p:txBody>
      </p:sp>
      <p:sp>
        <p:nvSpPr>
          <p:cNvPr id="462" name="Google Shape;462;p71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950" y="2238572"/>
            <a:ext cx="5349404" cy="534940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71"/>
          <p:cNvSpPr/>
          <p:nvPr/>
        </p:nvSpPr>
        <p:spPr>
          <a:xfrm>
            <a:off x="12600" y="2188450"/>
            <a:ext cx="975300" cy="738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</a:rPr>
              <a:t>3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2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英語をカタカナ語で書いてみよう</a:t>
            </a:r>
            <a:endParaRPr/>
          </a:p>
        </p:txBody>
      </p:sp>
      <p:sp>
        <p:nvSpPr>
          <p:cNvPr id="470" name="Google Shape;470;p72"/>
          <p:cNvSpPr txBox="1"/>
          <p:nvPr/>
        </p:nvSpPr>
        <p:spPr>
          <a:xfrm>
            <a:off x="1645550" y="7740375"/>
            <a:ext cx="971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「Website」のカタカナ語を書いてください。</a:t>
            </a:r>
            <a:endParaRPr sz="3600"/>
          </a:p>
        </p:txBody>
      </p:sp>
      <p:sp>
        <p:nvSpPr>
          <p:cNvPr id="471" name="Google Shape;471;p72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3775" y="2238572"/>
            <a:ext cx="10189338" cy="5349403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72"/>
          <p:cNvSpPr/>
          <p:nvPr/>
        </p:nvSpPr>
        <p:spPr>
          <a:xfrm>
            <a:off x="12600" y="2188450"/>
            <a:ext cx="975300" cy="738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</a:rPr>
              <a:t>4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3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英語をカタカナ語で書いてみよう</a:t>
            </a:r>
            <a:endParaRPr/>
          </a:p>
        </p:txBody>
      </p:sp>
      <p:sp>
        <p:nvSpPr>
          <p:cNvPr id="479" name="Google Shape;479;p73"/>
          <p:cNvSpPr txBox="1"/>
          <p:nvPr/>
        </p:nvSpPr>
        <p:spPr>
          <a:xfrm>
            <a:off x="1645550" y="7740375"/>
            <a:ext cx="971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「Login」のカタカナ語を書いてください。</a:t>
            </a:r>
            <a:endParaRPr sz="3600"/>
          </a:p>
        </p:txBody>
      </p:sp>
      <p:sp>
        <p:nvSpPr>
          <p:cNvPr id="480" name="Google Shape;480;p73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73"/>
          <p:cNvSpPr/>
          <p:nvPr/>
        </p:nvSpPr>
        <p:spPr>
          <a:xfrm>
            <a:off x="12600" y="2188450"/>
            <a:ext cx="975300" cy="738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</a:rPr>
              <a:t>5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id="482" name="Google Shape;48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4375" y="2178138"/>
            <a:ext cx="8463600" cy="54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4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英語をカタカナ語で書いてみよう</a:t>
            </a:r>
            <a:endParaRPr/>
          </a:p>
        </p:txBody>
      </p:sp>
      <p:sp>
        <p:nvSpPr>
          <p:cNvPr id="488" name="Google Shape;488;p74"/>
          <p:cNvSpPr txBox="1"/>
          <p:nvPr/>
        </p:nvSpPr>
        <p:spPr>
          <a:xfrm>
            <a:off x="1350900" y="7740375"/>
            <a:ext cx="1020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「Password」のカタカナ語を書いてください。</a:t>
            </a:r>
            <a:endParaRPr sz="3600"/>
          </a:p>
        </p:txBody>
      </p:sp>
      <p:sp>
        <p:nvSpPr>
          <p:cNvPr id="489" name="Google Shape;489;p74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74"/>
          <p:cNvSpPr/>
          <p:nvPr/>
        </p:nvSpPr>
        <p:spPr>
          <a:xfrm>
            <a:off x="12600" y="2188450"/>
            <a:ext cx="975300" cy="738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</a:rPr>
              <a:t>6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id="491" name="Google Shape;49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4988" y="2132647"/>
            <a:ext cx="7106927" cy="5349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5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英語をカタカナ語で書いてみよう</a:t>
            </a:r>
            <a:endParaRPr/>
          </a:p>
        </p:txBody>
      </p:sp>
      <p:sp>
        <p:nvSpPr>
          <p:cNvPr id="497" name="Google Shape;497;p75"/>
          <p:cNvSpPr txBox="1"/>
          <p:nvPr/>
        </p:nvSpPr>
        <p:spPr>
          <a:xfrm>
            <a:off x="713150" y="7740375"/>
            <a:ext cx="1161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「</a:t>
            </a:r>
            <a:r>
              <a:rPr lang="en-US" sz="3600"/>
              <a:t>Internet Shopping</a:t>
            </a:r>
            <a:r>
              <a:rPr lang="en-US" sz="3600"/>
              <a:t>」のカタカナ語を書いてください。</a:t>
            </a:r>
            <a:endParaRPr sz="3600"/>
          </a:p>
        </p:txBody>
      </p:sp>
      <p:sp>
        <p:nvSpPr>
          <p:cNvPr id="498" name="Google Shape;498;p75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75"/>
          <p:cNvSpPr/>
          <p:nvPr/>
        </p:nvSpPr>
        <p:spPr>
          <a:xfrm>
            <a:off x="12600" y="2188450"/>
            <a:ext cx="975300" cy="738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</a:rPr>
              <a:t>7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id="500" name="Google Shape;50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3625" y="2238572"/>
            <a:ext cx="5653266" cy="5349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6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英語をカタカナ語で書いてみよう</a:t>
            </a:r>
            <a:endParaRPr/>
          </a:p>
        </p:txBody>
      </p:sp>
      <p:sp>
        <p:nvSpPr>
          <p:cNvPr id="506" name="Google Shape;506;p76"/>
          <p:cNvSpPr txBox="1"/>
          <p:nvPr/>
        </p:nvSpPr>
        <p:spPr>
          <a:xfrm>
            <a:off x="713150" y="7740375"/>
            <a:ext cx="1161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「Credit Card」のカタカナ語を書いてください。</a:t>
            </a:r>
            <a:endParaRPr sz="3600"/>
          </a:p>
        </p:txBody>
      </p:sp>
      <p:sp>
        <p:nvSpPr>
          <p:cNvPr id="507" name="Google Shape;507;p76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76"/>
          <p:cNvSpPr/>
          <p:nvPr/>
        </p:nvSpPr>
        <p:spPr>
          <a:xfrm>
            <a:off x="12600" y="2188450"/>
            <a:ext cx="975300" cy="738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</a:rPr>
              <a:t>8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id="509" name="Google Shape;50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175" y="2238572"/>
            <a:ext cx="7132538" cy="5349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7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英語をカタカナ語で書いてみよう</a:t>
            </a:r>
            <a:endParaRPr/>
          </a:p>
        </p:txBody>
      </p:sp>
      <p:sp>
        <p:nvSpPr>
          <p:cNvPr id="515" name="Google Shape;515;p77"/>
          <p:cNvSpPr txBox="1"/>
          <p:nvPr/>
        </p:nvSpPr>
        <p:spPr>
          <a:xfrm>
            <a:off x="713150" y="7740375"/>
            <a:ext cx="1161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「Access」のカタカナ語を書いてください。</a:t>
            </a:r>
            <a:endParaRPr sz="3600"/>
          </a:p>
        </p:txBody>
      </p:sp>
      <p:sp>
        <p:nvSpPr>
          <p:cNvPr id="516" name="Google Shape;516;p77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77"/>
          <p:cNvSpPr/>
          <p:nvPr/>
        </p:nvSpPr>
        <p:spPr>
          <a:xfrm>
            <a:off x="12600" y="2188450"/>
            <a:ext cx="975300" cy="7389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</a:rPr>
              <a:t>9</a:t>
            </a:r>
            <a:endParaRPr sz="4800">
              <a:solidFill>
                <a:schemeClr val="lt1"/>
              </a:solidFill>
            </a:endParaRPr>
          </a:p>
        </p:txBody>
      </p:sp>
      <p:pic>
        <p:nvPicPr>
          <p:cNvPr id="518" name="Google Shape;51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9550" y="2313601"/>
            <a:ext cx="8056275" cy="48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ノート作成</a:t>
            </a:r>
            <a:endParaRPr/>
          </a:p>
        </p:txBody>
      </p:sp>
      <p:sp>
        <p:nvSpPr>
          <p:cNvPr id="294" name="Google Shape;294;p51"/>
          <p:cNvSpPr txBox="1"/>
          <p:nvPr>
            <p:ph idx="1" type="body"/>
          </p:nvPr>
        </p:nvSpPr>
        <p:spPr>
          <a:xfrm>
            <a:off x="696675" y="2079850"/>
            <a:ext cx="11900100" cy="7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5085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 u="sng">
                <a:solidFill>
                  <a:schemeClr val="hlink"/>
                </a:solidFill>
                <a:hlinkClick r:id="rId3"/>
              </a:rPr>
              <a:t>学生公開用</a:t>
            </a:r>
            <a:r>
              <a:rPr lang="en-US" sz="3500">
                <a:solidFill>
                  <a:schemeClr val="dk1"/>
                </a:solidFill>
              </a:rPr>
              <a:t>のフォルダーを開きます</a:t>
            </a:r>
            <a:endParaRPr sz="3500"/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自分のクラスの中に自分用のフォルダーを作成します</a:t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3500"/>
              <a:t>　フォルダー名：</a:t>
            </a:r>
            <a:r>
              <a:rPr lang="en-US" sz="3500">
                <a:solidFill>
                  <a:schemeClr val="accent5"/>
                </a:solidFill>
              </a:rPr>
              <a:t>名前_学籍番号                                              </a:t>
            </a:r>
            <a:r>
              <a:rPr lang="en-US" sz="3200">
                <a:solidFill>
                  <a:schemeClr val="lt1"/>
                </a:solidFill>
              </a:rPr>
              <a:t>（   </a:t>
            </a:r>
            <a:r>
              <a:rPr lang="en-US" sz="3200">
                <a:solidFill>
                  <a:schemeClr val="accent5"/>
                </a:solidFill>
              </a:rPr>
              <a:t>            (例：NguyenThiHang_20191007）</a:t>
            </a:r>
            <a:endParaRPr sz="3200">
              <a:solidFill>
                <a:schemeClr val="accent5"/>
              </a:solidFill>
            </a:endParaRPr>
          </a:p>
          <a:p>
            <a:pPr indent="-46990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SzPts val="3800"/>
              <a:buAutoNum type="arabicPeriod"/>
            </a:pPr>
            <a:r>
              <a:rPr lang="en-US" sz="3400">
                <a:solidFill>
                  <a:schemeClr val="accent5"/>
                </a:solidFill>
              </a:rPr>
              <a:t>9.1_情報セキュリティ(1)_公開版</a:t>
            </a:r>
            <a:r>
              <a:rPr lang="en-US" sz="3400"/>
              <a:t>のファイルを開き</a:t>
            </a:r>
            <a:br>
              <a:rPr lang="en-US" sz="3400"/>
            </a:br>
            <a:r>
              <a:rPr lang="en-US" sz="3400"/>
              <a:t>コピーします。</a:t>
            </a:r>
            <a:endParaRPr sz="3400">
              <a:solidFill>
                <a:schemeClr val="accent5"/>
              </a:solidFill>
            </a:endParaRPr>
          </a:p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AutoNum type="arabicPeriod"/>
            </a:pPr>
            <a:r>
              <a:rPr lang="en-US" sz="3400">
                <a:solidFill>
                  <a:schemeClr val="dk1"/>
                </a:solidFill>
              </a:rPr>
              <a:t>自分用のフォルダーに格納します</a:t>
            </a:r>
            <a:endParaRPr sz="3400">
              <a:solidFill>
                <a:schemeClr val="dk1"/>
              </a:solidFill>
            </a:endParaRPr>
          </a:p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AutoNum type="arabicPeriod"/>
            </a:pPr>
            <a:r>
              <a:rPr lang="en-US" sz="3400">
                <a:solidFill>
                  <a:schemeClr val="dk1"/>
                </a:solidFill>
              </a:rPr>
              <a:t>自分が作成したファイルに自由に書き込めます</a:t>
            </a:r>
            <a:endParaRPr sz="3400">
              <a:solidFill>
                <a:schemeClr val="dk1"/>
              </a:solidFill>
            </a:endParaRPr>
          </a:p>
        </p:txBody>
      </p:sp>
      <p:sp>
        <p:nvSpPr>
          <p:cNvPr id="295" name="Google Shape;295;p51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8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英語をカタカナ語で書いてみよう</a:t>
            </a:r>
            <a:endParaRPr/>
          </a:p>
        </p:txBody>
      </p:sp>
      <p:sp>
        <p:nvSpPr>
          <p:cNvPr id="524" name="Google Shape;524;p78"/>
          <p:cNvSpPr txBox="1"/>
          <p:nvPr/>
        </p:nvSpPr>
        <p:spPr>
          <a:xfrm>
            <a:off x="713150" y="7740375"/>
            <a:ext cx="1161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「Digital」のカタカナ語を書いてください。</a:t>
            </a:r>
            <a:endParaRPr sz="3600"/>
          </a:p>
        </p:txBody>
      </p:sp>
      <p:sp>
        <p:nvSpPr>
          <p:cNvPr id="525" name="Google Shape;525;p78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78"/>
          <p:cNvSpPr/>
          <p:nvPr/>
        </p:nvSpPr>
        <p:spPr>
          <a:xfrm>
            <a:off x="12600" y="2188450"/>
            <a:ext cx="1056900" cy="10161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lt1"/>
                </a:solidFill>
              </a:rPr>
              <a:t>1</a:t>
            </a:r>
            <a:r>
              <a:rPr lang="en-US" sz="3700">
                <a:solidFill>
                  <a:schemeClr val="lt1"/>
                </a:solidFill>
              </a:rPr>
              <a:t>0</a:t>
            </a:r>
            <a:endParaRPr sz="3700">
              <a:solidFill>
                <a:schemeClr val="lt1"/>
              </a:solidFill>
            </a:endParaRPr>
          </a:p>
        </p:txBody>
      </p:sp>
      <p:sp>
        <p:nvSpPr>
          <p:cNvPr id="527" name="Google Shape;527;p78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8" name="Google Shape;52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5213" y="2209622"/>
            <a:ext cx="8334375" cy="49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9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英語をカタカナ語で書いてみよう</a:t>
            </a:r>
            <a:endParaRPr/>
          </a:p>
        </p:txBody>
      </p:sp>
      <p:sp>
        <p:nvSpPr>
          <p:cNvPr id="534" name="Google Shape;534;p79"/>
          <p:cNvSpPr txBox="1"/>
          <p:nvPr/>
        </p:nvSpPr>
        <p:spPr>
          <a:xfrm>
            <a:off x="713150" y="7740375"/>
            <a:ext cx="1161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「Digital Content」のカタカナ語を書いてください。</a:t>
            </a:r>
            <a:endParaRPr sz="3600"/>
          </a:p>
        </p:txBody>
      </p:sp>
      <p:sp>
        <p:nvSpPr>
          <p:cNvPr id="535" name="Google Shape;535;p79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79"/>
          <p:cNvSpPr/>
          <p:nvPr/>
        </p:nvSpPr>
        <p:spPr>
          <a:xfrm>
            <a:off x="12600" y="2188450"/>
            <a:ext cx="1056900" cy="10161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lt1"/>
                </a:solidFill>
              </a:rPr>
              <a:t>11</a:t>
            </a:r>
            <a:endParaRPr sz="3700">
              <a:solidFill>
                <a:schemeClr val="lt1"/>
              </a:solidFill>
            </a:endParaRPr>
          </a:p>
        </p:txBody>
      </p:sp>
      <p:sp>
        <p:nvSpPr>
          <p:cNvPr id="537" name="Google Shape;537;p79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8" name="Google Shape;53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9225" y="2238575"/>
            <a:ext cx="6171026" cy="534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0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英語をカタカナ語で書いてみよう</a:t>
            </a:r>
            <a:endParaRPr/>
          </a:p>
        </p:txBody>
      </p:sp>
      <p:sp>
        <p:nvSpPr>
          <p:cNvPr id="544" name="Google Shape;544;p80"/>
          <p:cNvSpPr txBox="1"/>
          <p:nvPr/>
        </p:nvSpPr>
        <p:spPr>
          <a:xfrm>
            <a:off x="713150" y="7740375"/>
            <a:ext cx="1161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「Back up」のカタカナ語を書いてください。</a:t>
            </a:r>
            <a:endParaRPr sz="3600"/>
          </a:p>
        </p:txBody>
      </p:sp>
      <p:sp>
        <p:nvSpPr>
          <p:cNvPr id="545" name="Google Shape;545;p80">
            <a:hlinkClick r:id="rId3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80"/>
          <p:cNvSpPr/>
          <p:nvPr/>
        </p:nvSpPr>
        <p:spPr>
          <a:xfrm>
            <a:off x="12600" y="2188450"/>
            <a:ext cx="1056900" cy="10161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lt1"/>
                </a:solidFill>
              </a:rPr>
              <a:t>12</a:t>
            </a:r>
            <a:endParaRPr sz="3700">
              <a:solidFill>
                <a:schemeClr val="lt1"/>
              </a:solidFill>
            </a:endParaRPr>
          </a:p>
        </p:txBody>
      </p:sp>
      <p:sp>
        <p:nvSpPr>
          <p:cNvPr id="547" name="Google Shape;547;p80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413" y="2188453"/>
            <a:ext cx="8287968" cy="55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1"/>
          <p:cNvSpPr txBox="1"/>
          <p:nvPr>
            <p:ph idx="12" type="sldNum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54" name="Google Shape;554;p81"/>
          <p:cNvGraphicFramePr/>
          <p:nvPr/>
        </p:nvGraphicFramePr>
        <p:xfrm>
          <a:off x="1205586" y="216342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{9F955283-4E28-42AA-9ACB-7957ABFB2911}</a:tableStyleId>
              </a:tblPr>
              <a:tblGrid>
                <a:gridCol w="5296825"/>
                <a:gridCol w="5296825"/>
              </a:tblGrid>
              <a:tr h="479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英語</a:t>
                      </a:r>
                      <a:endParaRPr b="1" sz="3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カタカタ</a:t>
                      </a:r>
                      <a:endParaRPr b="1"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61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Security</a:t>
                      </a:r>
                      <a:endParaRPr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Address</a:t>
                      </a:r>
                      <a:endParaRPr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Data</a:t>
                      </a:r>
                      <a:endParaRPr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Website</a:t>
                      </a:r>
                      <a:endParaRPr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Login</a:t>
                      </a:r>
                      <a:endParaRPr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Password</a:t>
                      </a:r>
                      <a:endParaRPr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Internet Shopping</a:t>
                      </a:r>
                      <a:endParaRPr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Credit card</a:t>
                      </a:r>
                      <a:endParaRPr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Access</a:t>
                      </a:r>
                      <a:endParaRPr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Digital</a:t>
                      </a:r>
                      <a:endParaRPr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Digital content</a:t>
                      </a:r>
                      <a:endParaRPr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Back up</a:t>
                      </a:r>
                      <a:endParaRPr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5" name="Google Shape;555;p81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0" lang="en-US"/>
              <a:t>カタカナ語</a:t>
            </a:r>
            <a:r>
              <a:rPr b="0" lang="en-US"/>
              <a:t>の発声練習</a:t>
            </a:r>
            <a:endParaRPr b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2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1" lang="en-US"/>
              <a:t>新しいことばを勉強しよう</a:t>
            </a:r>
            <a:endParaRPr b="1"/>
          </a:p>
        </p:txBody>
      </p:sp>
      <p:sp>
        <p:nvSpPr>
          <p:cNvPr id="561" name="Google Shape;561;p82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2" name="Google Shape;562;p82"/>
          <p:cNvSpPr txBox="1"/>
          <p:nvPr/>
        </p:nvSpPr>
        <p:spPr>
          <a:xfrm>
            <a:off x="1270000" y="7128850"/>
            <a:ext cx="10428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600">
                <a:solidFill>
                  <a:schemeClr val="hlink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予習語彙リスト：</a:t>
            </a:r>
            <a:r>
              <a:rPr lang="en-US" sz="4600" u="sng">
                <a:solidFill>
                  <a:schemeClr val="hlink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  <a:hlinkClick r:id="rId3"/>
              </a:rPr>
              <a:t>https://sal.vn/lKLCCu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3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1" lang="en-US"/>
              <a:t>文章の理解</a:t>
            </a:r>
            <a:endParaRPr b="1"/>
          </a:p>
        </p:txBody>
      </p:sp>
      <p:sp>
        <p:nvSpPr>
          <p:cNvPr id="568" name="Google Shape;568;p83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4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0" lang="en-US"/>
              <a:t>情報セキュリティの全体内容</a:t>
            </a:r>
            <a:endParaRPr b="0"/>
          </a:p>
        </p:txBody>
      </p:sp>
      <p:sp>
        <p:nvSpPr>
          <p:cNvPr id="574" name="Google Shape;574;p84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5" name="Google Shape;57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875" y="1508875"/>
            <a:ext cx="10877051" cy="80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5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0" lang="en-US"/>
              <a:t>情報セキュリティの全体内容</a:t>
            </a:r>
            <a:endParaRPr b="0"/>
          </a:p>
        </p:txBody>
      </p:sp>
      <p:sp>
        <p:nvSpPr>
          <p:cNvPr id="581" name="Google Shape;581;p85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2" name="Google Shape;58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875" y="1508875"/>
            <a:ext cx="10877051" cy="80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85"/>
          <p:cNvSpPr/>
          <p:nvPr/>
        </p:nvSpPr>
        <p:spPr>
          <a:xfrm>
            <a:off x="6108325" y="2088650"/>
            <a:ext cx="4374300" cy="16317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6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1" lang="en-US"/>
              <a:t>情報セキュリティとは</a:t>
            </a:r>
            <a:endParaRPr b="1"/>
          </a:p>
        </p:txBody>
      </p:sp>
      <p:sp>
        <p:nvSpPr>
          <p:cNvPr id="589" name="Google Shape;589;p86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7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1" lang="en-US"/>
              <a:t>文章①</a:t>
            </a:r>
            <a:endParaRPr b="1"/>
          </a:p>
        </p:txBody>
      </p:sp>
      <p:sp>
        <p:nvSpPr>
          <p:cNvPr id="595" name="Google Shape;595;p87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2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rgbClr val="C63024"/>
                </a:solidFill>
              </a:rPr>
              <a:t>目的と目標</a:t>
            </a:r>
            <a:endParaRPr b="1"/>
          </a:p>
        </p:txBody>
      </p:sp>
      <p:sp>
        <p:nvSpPr>
          <p:cNvPr id="301" name="Google Shape;301;p52"/>
          <p:cNvSpPr txBox="1"/>
          <p:nvPr>
            <p:ph idx="1" type="body"/>
          </p:nvPr>
        </p:nvSpPr>
        <p:spPr>
          <a:xfrm>
            <a:off x="952500" y="2008200"/>
            <a:ext cx="11099700" cy="72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/>
              <a:t>目的</a:t>
            </a:r>
            <a:endParaRPr b="1"/>
          </a:p>
          <a:p>
            <a:pPr indent="-431800" lvl="2" marL="1333500" rtl="0" algn="l">
              <a:lnSpc>
                <a:spcPct val="6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360"/>
              <a:buFont typeface="Arial"/>
              <a:buChar char="•"/>
            </a:pPr>
            <a:r>
              <a:rPr lang="en-US" sz="3000"/>
              <a:t>FEの内容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を理解する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2" marL="1333500" rtl="0" algn="l">
              <a:lnSpc>
                <a:spcPct val="6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360"/>
              <a:buFont typeface="Arial"/>
              <a:buChar char="•"/>
            </a:pPr>
            <a:r>
              <a:rPr lang="en-US" sz="3000"/>
              <a:t>専門用語を使った日本語の文章を理解する</a:t>
            </a:r>
            <a:endParaRPr sz="3000"/>
          </a:p>
          <a:p>
            <a:pPr indent="-431800" lvl="2" marL="1333500" rtl="0" algn="l">
              <a:lnSpc>
                <a:spcPct val="6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360"/>
              <a:buFont typeface="Arial"/>
              <a:buChar char="•"/>
            </a:pPr>
            <a:r>
              <a:rPr lang="en-US" sz="3000"/>
              <a:t>話す能力を改善する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/>
              <a:t>目標</a:t>
            </a:r>
            <a:endParaRPr b="1"/>
          </a:p>
          <a:p>
            <a:pPr indent="-431800" lvl="2" marL="1333500" rtl="0" algn="l">
              <a:lnSpc>
                <a:spcPct val="6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360"/>
              <a:buFont typeface="Arial"/>
              <a:buChar char="•"/>
            </a:pPr>
            <a:r>
              <a:rPr lang="en-US" sz="3000"/>
              <a:t>新しい言葉：</a:t>
            </a:r>
            <a:br>
              <a:rPr lang="en-US" sz="3000"/>
            </a:br>
            <a:endParaRPr sz="3000"/>
          </a:p>
          <a:p>
            <a:pPr indent="-419100" lvl="0" marL="182880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000"/>
              <a:buChar char="➔"/>
            </a:pPr>
            <a:r>
              <a:rPr lang="en-US" sz="3000"/>
              <a:t>正しく読むことができる</a:t>
            </a:r>
            <a:br>
              <a:rPr lang="en-US" sz="3000"/>
            </a:br>
            <a:endParaRPr sz="3000"/>
          </a:p>
          <a:p>
            <a:pPr indent="-419100" lvl="0" marL="182880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000"/>
              <a:buChar char="➔"/>
            </a:pPr>
            <a:r>
              <a:rPr lang="en-US" sz="3000"/>
              <a:t>意味を理解す</a:t>
            </a:r>
            <a:r>
              <a:rPr lang="en-US" sz="3000"/>
              <a:t>ることができる</a:t>
            </a:r>
            <a:endParaRPr sz="3000"/>
          </a:p>
          <a:p>
            <a:pPr indent="-431800" lvl="2" marL="1333500" rtl="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36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</a:rPr>
              <a:t>新しい言葉を使って作文できる</a:t>
            </a:r>
            <a:endParaRPr sz="3000">
              <a:solidFill>
                <a:schemeClr val="dk1"/>
              </a:solidFill>
            </a:endParaRPr>
          </a:p>
          <a:p>
            <a:pPr indent="-431800" lvl="2" marL="1333500" rtl="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36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</a:rPr>
              <a:t>怖がらないで、自分の日本語で意見を話せる</a:t>
            </a:r>
            <a:endParaRPr sz="3000">
              <a:solidFill>
                <a:schemeClr val="dk1"/>
              </a:solidFill>
            </a:endParaRPr>
          </a:p>
          <a:p>
            <a:pPr indent="-431800" lvl="2" marL="1333500" rtl="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36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</a:rPr>
              <a:t>日本語の文章をベトナム語に翻訳することができる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2" name="Google Shape;302;p52"/>
          <p:cNvSpPr txBox="1"/>
          <p:nvPr>
            <p:ph idx="12" type="sldNum"/>
          </p:nvPr>
        </p:nvSpPr>
        <p:spPr>
          <a:xfrm>
            <a:off x="12352043" y="9102240"/>
            <a:ext cx="282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rgbClr val="FFFFFF"/>
                </a:solidFill>
              </a:rPr>
              <a:t>‹#›</a:t>
            </a:fld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8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0" lang="en-US"/>
              <a:t>情報セキュリティとは</a:t>
            </a:r>
            <a:endParaRPr b="0"/>
          </a:p>
        </p:txBody>
      </p:sp>
      <p:sp>
        <p:nvSpPr>
          <p:cNvPr id="601" name="Google Shape;601;p88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2" name="Google Shape;602;p88"/>
          <p:cNvSpPr txBox="1"/>
          <p:nvPr/>
        </p:nvSpPr>
        <p:spPr>
          <a:xfrm>
            <a:off x="619375" y="2210700"/>
            <a:ext cx="11750100" cy="6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636"/>
              <a:buFont typeface="Arial"/>
              <a:buNone/>
            </a:pPr>
            <a:r>
              <a:rPr lang="en-US" sz="3240"/>
              <a:t>アドレス帳に登録された連絡先のデータや、Webサイトに</a:t>
            </a:r>
            <a:br>
              <a:rPr lang="en-US" sz="3240"/>
            </a:br>
            <a:r>
              <a:rPr lang="en-US" sz="3240"/>
              <a:t>ログインしたときのパスワード、ネットショッピングをするときに入力したクレジットカードのデータなど、これらのデータはすべて、大事な情報資産であり、なくしてしまったり、</a:t>
            </a:r>
            <a:br>
              <a:rPr lang="en-US" sz="3240"/>
            </a:br>
            <a:r>
              <a:rPr lang="en-US" sz="3240"/>
              <a:t>盗まれて悪用されたりすると大変です。</a:t>
            </a:r>
            <a:endParaRPr sz="3240"/>
          </a:p>
          <a:p>
            <a:pPr indent="0" lvl="0" marL="0" marR="0" rtl="0" algn="l">
              <a:lnSpc>
                <a:spcPct val="14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636"/>
              <a:buFont typeface="Arial"/>
              <a:buNone/>
            </a:pPr>
            <a:r>
              <a:rPr lang="en-US" sz="3240"/>
              <a:t>そのため、さまざまな対策をして守らなければなりません。</a:t>
            </a:r>
            <a:br>
              <a:rPr lang="en-US" sz="3240"/>
            </a:br>
            <a:r>
              <a:rPr lang="en-US" sz="3240"/>
              <a:t>これを情報セキュリティといいます。情報セキュリティとは、情報資産の機密性、完全性、可用性を維持することです。</a:t>
            </a:r>
            <a:endParaRPr sz="1079"/>
          </a:p>
        </p:txBody>
      </p:sp>
      <p:pic>
        <p:nvPicPr>
          <p:cNvPr id="603" name="Google Shape;60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5213" y="105650"/>
            <a:ext cx="284797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9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</a:t>
            </a:r>
            <a:r>
              <a:rPr lang="en-US"/>
              <a:t>覚えよう</a:t>
            </a:r>
            <a:endParaRPr/>
          </a:p>
        </p:txBody>
      </p:sp>
      <p:sp>
        <p:nvSpPr>
          <p:cNvPr id="609" name="Google Shape;609;p89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0" name="Google Shape;610;p89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新しい言葉</a:t>
            </a:r>
            <a:r>
              <a:rPr b="0" i="0" lang="en-US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の</a:t>
            </a:r>
            <a:endParaRPr b="0" i="0" sz="6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読み方</a:t>
            </a:r>
            <a:r>
              <a:rPr b="0" i="0" lang="en-US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b="0" i="0" lang="en-US" sz="6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意味</a:t>
            </a:r>
            <a:r>
              <a:rPr b="0" i="0" lang="en-US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を勉強する</a:t>
            </a:r>
            <a:endParaRPr b="0" i="0" sz="6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1" name="Google Shape;611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0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7" name="Google Shape;617;p90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</a:t>
            </a:r>
            <a:r>
              <a:rPr lang="en-US"/>
              <a:t>もう</a:t>
            </a:r>
            <a:endParaRPr/>
          </a:p>
        </p:txBody>
      </p:sp>
      <p:graphicFrame>
        <p:nvGraphicFramePr>
          <p:cNvPr id="618" name="Google Shape;618;p90"/>
          <p:cNvGraphicFramePr/>
          <p:nvPr/>
        </p:nvGraphicFramePr>
        <p:xfrm>
          <a:off x="688996" y="211334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{39491241-B589-4A63-B873-6A2CD6A77D47}</a:tableStyleId>
              </a:tblPr>
              <a:tblGrid>
                <a:gridCol w="1018350"/>
                <a:gridCol w="4783450"/>
                <a:gridCol w="5477350"/>
              </a:tblGrid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No. </a:t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新しい言葉</a:t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読み方</a:t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solidFill>
                      <a:srgbClr val="6FA8DC"/>
                    </a:solidFil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1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Security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2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Address（帳）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3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登録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4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連絡先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5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Website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6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Login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7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Password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8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Internet shopping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9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Credit card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10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大事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1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4" name="Google Shape;624;p91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</a:t>
            </a:r>
            <a:r>
              <a:rPr lang="en-US"/>
              <a:t>もう</a:t>
            </a:r>
            <a:endParaRPr/>
          </a:p>
        </p:txBody>
      </p:sp>
      <p:graphicFrame>
        <p:nvGraphicFramePr>
          <p:cNvPr id="625" name="Google Shape;625;p91"/>
          <p:cNvGraphicFramePr/>
          <p:nvPr/>
        </p:nvGraphicFramePr>
        <p:xfrm>
          <a:off x="688996" y="211334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{39491241-B589-4A63-B873-6A2CD6A77D47}</a:tableStyleId>
              </a:tblPr>
              <a:tblGrid>
                <a:gridCol w="1018350"/>
                <a:gridCol w="4783450"/>
                <a:gridCol w="5477350"/>
              </a:tblGrid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No. </a:t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新しい言葉</a:t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読み方</a:t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solidFill>
                      <a:srgbClr val="6FA8DC"/>
                    </a:solidFil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11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情報資産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</a:t>
                      </a:r>
                      <a:r>
                        <a:rPr lang="en-US" sz="3000" u="none" cap="none" strike="noStrike"/>
                        <a:t>2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無くす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</a:t>
                      </a:r>
                      <a:r>
                        <a:rPr lang="en-US" sz="3000" u="none" cap="none" strike="noStrike"/>
                        <a:t>3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盗む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</a:t>
                      </a:r>
                      <a:r>
                        <a:rPr lang="en-US" sz="3000" u="none" cap="none" strike="noStrike"/>
                        <a:t>4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悪用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</a:t>
                      </a:r>
                      <a:r>
                        <a:rPr lang="en-US" sz="3000" u="none" cap="none" strike="noStrike"/>
                        <a:t>5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対策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</a:t>
                      </a:r>
                      <a:r>
                        <a:rPr lang="en-US" sz="3000" u="none" cap="none" strike="noStrike"/>
                        <a:t>6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守る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</a:t>
                      </a:r>
                      <a:r>
                        <a:rPr lang="en-US" sz="3000" u="none" cap="none" strike="noStrike"/>
                        <a:t>7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機密性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</a:t>
                      </a:r>
                      <a:r>
                        <a:rPr lang="en-US" sz="3000" u="none" cap="none" strike="noStrike"/>
                        <a:t>8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完全性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</a:t>
                      </a:r>
                      <a:r>
                        <a:rPr lang="en-US" sz="3000" u="none" cap="none" strike="noStrike"/>
                        <a:t>9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可用性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r>
                        <a:rPr lang="en-US" sz="3000"/>
                        <a:t>0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維持する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2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1" name="Google Shape;631;p92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新しい言葉の意味を覚えよう</a:t>
            </a:r>
            <a:endParaRPr/>
          </a:p>
        </p:txBody>
      </p:sp>
      <p:graphicFrame>
        <p:nvGraphicFramePr>
          <p:cNvPr id="632" name="Google Shape;632;p92"/>
          <p:cNvGraphicFramePr/>
          <p:nvPr/>
        </p:nvGraphicFramePr>
        <p:xfrm>
          <a:off x="688996" y="211334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{39491241-B589-4A63-B873-6A2CD6A77D47}</a:tableStyleId>
              </a:tblPr>
              <a:tblGrid>
                <a:gridCol w="1018350"/>
                <a:gridCol w="4783450"/>
                <a:gridCol w="5477350"/>
              </a:tblGrid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No. </a:t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/>
                        <a:t>意味</a:t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/>
                        <a:t>新しい言葉</a:t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solidFill>
                      <a:srgbClr val="6FA8DC"/>
                    </a:solidFil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1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Bảo mật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2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(Sổ) Địa chỉ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3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Đăng ký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4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Thông tin liên lạc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5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Trang web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6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Đăng nhập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7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Mật khẩu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8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Mua hàng trên mạng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cap="none" strike="noStrike"/>
                        <a:t>9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Thẻ tín dụng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r>
                        <a:rPr lang="en-US" sz="3000"/>
                        <a:t>0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Quan trọng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93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8" name="Google Shape;638;p93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新しい言葉の意味を覚え</a:t>
            </a:r>
            <a:r>
              <a:rPr lang="en-US"/>
              <a:t>よう</a:t>
            </a:r>
            <a:endParaRPr/>
          </a:p>
        </p:txBody>
      </p:sp>
      <p:graphicFrame>
        <p:nvGraphicFramePr>
          <p:cNvPr id="639" name="Google Shape;639;p93"/>
          <p:cNvGraphicFramePr/>
          <p:nvPr/>
        </p:nvGraphicFramePr>
        <p:xfrm>
          <a:off x="688996" y="211334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{39491241-B589-4A63-B873-6A2CD6A77D47}</a:tableStyleId>
              </a:tblPr>
              <a:tblGrid>
                <a:gridCol w="1018350"/>
                <a:gridCol w="4783450"/>
                <a:gridCol w="5477350"/>
              </a:tblGrid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No. </a:t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/>
                        <a:t>意味</a:t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/>
                        <a:t>新しい言葉</a:t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11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Tài sản thông tin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</a:t>
                      </a:r>
                      <a:r>
                        <a:rPr lang="en-US" sz="3000" u="none" cap="none" strike="noStrike"/>
                        <a:t>2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Làm mất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</a:t>
                      </a:r>
                      <a:r>
                        <a:rPr lang="en-US" sz="3000" u="none" cap="none" strike="noStrike"/>
                        <a:t>3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Ăn cắp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</a:t>
                      </a:r>
                      <a:r>
                        <a:rPr lang="en-US" sz="3000" u="none" cap="none" strike="noStrike"/>
                        <a:t>4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Lạm dụng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</a:t>
                      </a:r>
                      <a:r>
                        <a:rPr lang="en-US" sz="3000" u="none" cap="none" strike="noStrike"/>
                        <a:t>5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Biện pháp đối phó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</a:t>
                      </a:r>
                      <a:r>
                        <a:rPr lang="en-US" sz="3000" u="none" cap="none" strike="noStrike"/>
                        <a:t>6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Giữ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</a:t>
                      </a:r>
                      <a:r>
                        <a:rPr lang="en-US" sz="3000" u="none" cap="none" strike="noStrike"/>
                        <a:t>7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Tính cơ mật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</a:t>
                      </a:r>
                      <a:r>
                        <a:rPr lang="en-US" sz="3000" u="none" cap="none" strike="noStrike"/>
                        <a:t>8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Tính toàn vẹn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</a:t>
                      </a:r>
                      <a:r>
                        <a:rPr lang="en-US" sz="3000" u="none" cap="none" strike="noStrike"/>
                        <a:t>9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Tính khả dụng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20</a:t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Duy trì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4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文章①の理解</a:t>
            </a:r>
            <a:endParaRPr/>
          </a:p>
        </p:txBody>
      </p:sp>
      <p:sp>
        <p:nvSpPr>
          <p:cNvPr id="645" name="Google Shape;645;p94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6" name="Google Shape;646;p94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文章を読んで、</a:t>
            </a:r>
            <a:r>
              <a:rPr b="0" i="0" lang="en-US" sz="6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意味を理解</a:t>
            </a:r>
            <a:r>
              <a:rPr b="0" i="0" lang="en-US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できるようにし</a:t>
            </a:r>
            <a:r>
              <a:rPr lang="en-US" sz="6400"/>
              <a:t>よう</a:t>
            </a:r>
            <a:endParaRPr b="0" i="0" sz="6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7" name="Google Shape;647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5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0" lang="en-US"/>
              <a:t>情報セキュリティとは</a:t>
            </a:r>
            <a:endParaRPr b="0"/>
          </a:p>
        </p:txBody>
      </p:sp>
      <p:sp>
        <p:nvSpPr>
          <p:cNvPr id="653" name="Google Shape;653;p95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4" name="Google Shape;654;p95"/>
          <p:cNvSpPr txBox="1"/>
          <p:nvPr/>
        </p:nvSpPr>
        <p:spPr>
          <a:xfrm>
            <a:off x="619375" y="2210700"/>
            <a:ext cx="11750100" cy="6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636"/>
              <a:buFont typeface="Arial"/>
              <a:buNone/>
            </a:pPr>
            <a:r>
              <a:rPr lang="en-US" sz="3240"/>
              <a:t>アドレス帳に登録された連絡先のデータや、Webサイトに</a:t>
            </a:r>
            <a:br>
              <a:rPr lang="en-US" sz="3240"/>
            </a:br>
            <a:r>
              <a:rPr lang="en-US" sz="3240"/>
              <a:t>ログインしたときのパスワード、ネットショッピングをするときに入力したクレジットカードのデータなど、これらのデータはすべて、大事な情報資産であり、なくしてしまったり、</a:t>
            </a:r>
            <a:br>
              <a:rPr lang="en-US" sz="3240"/>
            </a:br>
            <a:r>
              <a:rPr lang="en-US" sz="3240"/>
              <a:t>盗まれて悪用されたりすると大変です。</a:t>
            </a:r>
            <a:endParaRPr sz="3240"/>
          </a:p>
          <a:p>
            <a:pPr indent="0" lvl="0" marL="0" marR="0" rtl="0" algn="l">
              <a:lnSpc>
                <a:spcPct val="14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636"/>
              <a:buFont typeface="Arial"/>
              <a:buNone/>
            </a:pPr>
            <a:r>
              <a:rPr lang="en-US" sz="3240"/>
              <a:t>そのため、さまざまな対策をして守らなければなりません。</a:t>
            </a:r>
            <a:br>
              <a:rPr lang="en-US" sz="3240"/>
            </a:br>
            <a:r>
              <a:rPr lang="en-US" sz="3240"/>
              <a:t>これを情報セキュリティといいます。情報セキュリティとは、情報資産の機密性、完全性、可用性を維持することです。</a:t>
            </a:r>
            <a:endParaRPr sz="1079"/>
          </a:p>
        </p:txBody>
      </p:sp>
      <p:pic>
        <p:nvPicPr>
          <p:cNvPr id="655" name="Google Shape;65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5213" y="105650"/>
            <a:ext cx="284797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6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1" lang="en-US"/>
              <a:t>文章②</a:t>
            </a:r>
            <a:endParaRPr b="1"/>
          </a:p>
        </p:txBody>
      </p:sp>
      <p:sp>
        <p:nvSpPr>
          <p:cNvPr id="661" name="Google Shape;661;p96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7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0" lang="en-US"/>
              <a:t>情報セキュリティとは</a:t>
            </a:r>
            <a:endParaRPr b="0"/>
          </a:p>
        </p:txBody>
      </p:sp>
      <p:sp>
        <p:nvSpPr>
          <p:cNvPr id="667" name="Google Shape;667;p97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8" name="Google Shape;668;p97"/>
          <p:cNvSpPr txBox="1"/>
          <p:nvPr/>
        </p:nvSpPr>
        <p:spPr>
          <a:xfrm>
            <a:off x="619375" y="2210700"/>
            <a:ext cx="11985600" cy="6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fontScale="70000"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ct val="27462"/>
              <a:buFont typeface="Arial"/>
              <a:buNone/>
            </a:pPr>
            <a:r>
              <a:rPr lang="en-US" sz="4005"/>
              <a:t>●機密性</a:t>
            </a:r>
            <a:br>
              <a:rPr lang="en-US" sz="4005"/>
            </a:br>
            <a:r>
              <a:rPr lang="en-US" sz="4005"/>
              <a:t>情報を不正アクセスから守り、第三者への情報漏えいをなくすことです。データの暗号化などの技術により向上させることができます。</a:t>
            </a:r>
            <a:endParaRPr sz="4005"/>
          </a:p>
          <a:p>
            <a:pPr indent="0" lvl="0" marL="0" marR="0" rtl="0" algn="l">
              <a:lnSpc>
                <a:spcPct val="14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ct val="27462"/>
              <a:buFont typeface="Arial"/>
              <a:buNone/>
            </a:pPr>
            <a:r>
              <a:rPr lang="en-US" sz="4005"/>
              <a:t>●完全性</a:t>
            </a:r>
            <a:br>
              <a:rPr lang="en-US" sz="4005"/>
            </a:br>
            <a:r>
              <a:rPr lang="en-US" sz="4005"/>
              <a:t>情報が作られたときから、書き換えられたり欠けていない、完全で正しいことです。ディジタル署名などの技術により向上させることができます。</a:t>
            </a:r>
            <a:endParaRPr sz="4005"/>
          </a:p>
          <a:p>
            <a:pPr indent="0" lvl="0" marL="0" marR="0" rtl="0" algn="l">
              <a:lnSpc>
                <a:spcPct val="14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ct val="27462"/>
              <a:buFont typeface="Arial"/>
              <a:buNone/>
            </a:pPr>
            <a:r>
              <a:rPr lang="en-US" sz="4005"/>
              <a:t>●可用性</a:t>
            </a:r>
            <a:br>
              <a:rPr lang="en-US" sz="4005"/>
            </a:br>
            <a:r>
              <a:rPr lang="en-US" sz="4005"/>
              <a:t>利用者が必要なときに情報資産を使えることです。定期バックアップ</a:t>
            </a:r>
            <a:br>
              <a:rPr lang="en-US" sz="4005"/>
            </a:br>
            <a:r>
              <a:rPr lang="en-US" sz="4005"/>
              <a:t>などで向上させることができます。</a:t>
            </a:r>
            <a:endParaRPr sz="3240"/>
          </a:p>
        </p:txBody>
      </p:sp>
      <p:pic>
        <p:nvPicPr>
          <p:cNvPr id="669" name="Google Shape;66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5213" y="105650"/>
            <a:ext cx="284797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3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目次</a:t>
            </a:r>
            <a:endParaRPr/>
          </a:p>
        </p:txBody>
      </p:sp>
      <p:sp>
        <p:nvSpPr>
          <p:cNvPr id="308" name="Google Shape;308;p53"/>
          <p:cNvSpPr txBox="1"/>
          <p:nvPr>
            <p:ph idx="1" type="body"/>
          </p:nvPr>
        </p:nvSpPr>
        <p:spPr>
          <a:xfrm>
            <a:off x="838275" y="2086175"/>
            <a:ext cx="11099700" cy="69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タイピング練習</a:t>
            </a:r>
            <a:endParaRPr sz="36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カタカナ語の発声練習</a:t>
            </a:r>
            <a:endParaRPr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新しい言葉の復習</a:t>
            </a:r>
            <a:endParaRPr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文章の理解：情報セキュリティとは</a:t>
            </a:r>
            <a:endParaRPr sz="36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聞き取り</a:t>
            </a:r>
            <a:endParaRPr sz="36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宿題</a:t>
            </a:r>
            <a:endParaRPr sz="3600"/>
          </a:p>
          <a:p>
            <a:pPr indent="0" lvl="0" marL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600"/>
          </a:p>
        </p:txBody>
      </p:sp>
      <p:sp>
        <p:nvSpPr>
          <p:cNvPr id="309" name="Google Shape;309;p53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8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新しい言葉を覚えよう</a:t>
            </a:r>
            <a:endParaRPr/>
          </a:p>
        </p:txBody>
      </p:sp>
      <p:sp>
        <p:nvSpPr>
          <p:cNvPr id="675" name="Google Shape;675;p98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6" name="Google Shape;676;p98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新しい言葉</a:t>
            </a:r>
            <a:r>
              <a:rPr b="0" i="0" lang="en-US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の</a:t>
            </a:r>
            <a:endParaRPr b="0" i="0" sz="6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読み方</a:t>
            </a:r>
            <a:r>
              <a:rPr b="0" i="0" lang="en-US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b="0" i="0" lang="en-US" sz="6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意味</a:t>
            </a:r>
            <a:r>
              <a:rPr b="0" i="0" lang="en-US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を勉強する</a:t>
            </a:r>
            <a:endParaRPr b="0" i="0" sz="6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7" name="Google Shape;677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99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3" name="Google Shape;683;p99"/>
          <p:cNvSpPr txBox="1"/>
          <p:nvPr>
            <p:ph type="title"/>
          </p:nvPr>
        </p:nvSpPr>
        <p:spPr>
          <a:xfrm>
            <a:off x="1270000" y="111025"/>
            <a:ext cx="11099700" cy="12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新しい言葉を読もう</a:t>
            </a:r>
            <a:endParaRPr/>
          </a:p>
        </p:txBody>
      </p:sp>
      <p:graphicFrame>
        <p:nvGraphicFramePr>
          <p:cNvPr id="684" name="Google Shape;684;p99"/>
          <p:cNvGraphicFramePr/>
          <p:nvPr/>
        </p:nvGraphicFramePr>
        <p:xfrm>
          <a:off x="693983" y="13893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{39491241-B589-4A63-B873-6A2CD6A77D47}</a:tableStyleId>
              </a:tblPr>
              <a:tblGrid>
                <a:gridCol w="1186825"/>
                <a:gridCol w="5042675"/>
                <a:gridCol w="5265800"/>
              </a:tblGrid>
              <a:tr h="60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No. 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新しい言葉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読み方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solidFill>
                      <a:srgbClr val="6FA8DC"/>
                    </a:solidFill>
                  </a:tcPr>
                </a:tc>
              </a:tr>
              <a:tr h="607675"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 21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不正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0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22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Access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0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2</a:t>
                      </a: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3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第三者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0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2</a:t>
                      </a: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4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情報漏えい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0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2</a:t>
                      </a: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5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暗号化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0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2</a:t>
                      </a: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6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向上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0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2</a:t>
                      </a: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7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書き換える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0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2</a:t>
                      </a: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8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欠ける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0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2</a:t>
                      </a: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9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ディジタル</a:t>
                      </a: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署名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0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3</a:t>
                      </a: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0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定期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0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31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Back up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0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32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電子透かし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00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0" name="Google Shape;690;p100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新しい言葉を読もう</a:t>
            </a:r>
            <a:endParaRPr/>
          </a:p>
        </p:txBody>
      </p:sp>
      <p:graphicFrame>
        <p:nvGraphicFramePr>
          <p:cNvPr id="691" name="Google Shape;691;p100"/>
          <p:cNvGraphicFramePr/>
          <p:nvPr/>
        </p:nvGraphicFramePr>
        <p:xfrm>
          <a:off x="688996" y="172994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{39491241-B589-4A63-B873-6A2CD6A77D47}</a:tableStyleId>
              </a:tblPr>
              <a:tblGrid>
                <a:gridCol w="1036250"/>
                <a:gridCol w="5280125"/>
                <a:gridCol w="5160900"/>
              </a:tblGrid>
              <a:tr h="62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No. </a:t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新しい言葉</a:t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読み方</a:t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solidFill>
                      <a:srgbClr val="6FA8DC"/>
                    </a:solidFill>
                  </a:tcPr>
                </a:tc>
              </a:tr>
              <a:tr h="622175"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33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画像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2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/>
                        <a:t>34</a:t>
                      </a:r>
                      <a:endParaRPr sz="2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音声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2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/>
                        <a:t>35</a:t>
                      </a:r>
                      <a:endParaRPr sz="2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動画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2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/>
                        <a:t>36</a:t>
                      </a:r>
                      <a:endParaRPr sz="2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Digital content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2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/>
                        <a:t>37</a:t>
                      </a:r>
                      <a:endParaRPr sz="2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埋め込む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2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/>
                        <a:t>38</a:t>
                      </a:r>
                      <a:endParaRPr sz="2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作者名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2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/>
                        <a:t>39</a:t>
                      </a:r>
                      <a:endParaRPr sz="2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課金情報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2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/>
                        <a:t>40</a:t>
                      </a:r>
                      <a:endParaRPr sz="2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コピー</a:t>
                      </a: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可能回数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2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/>
                        <a:t>41</a:t>
                      </a:r>
                      <a:endParaRPr sz="2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不正コピー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2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42</a:t>
                      </a:r>
                      <a:endParaRPr sz="2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データ</a:t>
                      </a: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改ざん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2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43</a:t>
                      </a:r>
                      <a:endParaRPr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判別する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01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7" name="Google Shape;697;p101"/>
          <p:cNvSpPr txBox="1"/>
          <p:nvPr>
            <p:ph type="title"/>
          </p:nvPr>
        </p:nvSpPr>
        <p:spPr>
          <a:xfrm>
            <a:off x="1270000" y="111025"/>
            <a:ext cx="11099700" cy="12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新しい言葉の意味を覚えよう</a:t>
            </a:r>
            <a:endParaRPr/>
          </a:p>
        </p:txBody>
      </p:sp>
      <p:graphicFrame>
        <p:nvGraphicFramePr>
          <p:cNvPr id="698" name="Google Shape;698;p101"/>
          <p:cNvGraphicFramePr/>
          <p:nvPr/>
        </p:nvGraphicFramePr>
        <p:xfrm>
          <a:off x="693983" y="13893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{39491241-B589-4A63-B873-6A2CD6A77D47}</a:tableStyleId>
              </a:tblPr>
              <a:tblGrid>
                <a:gridCol w="1186825"/>
                <a:gridCol w="5042675"/>
                <a:gridCol w="5265800"/>
              </a:tblGrid>
              <a:tr h="60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No. </a:t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/>
                        <a:t>意味</a:t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/>
                        <a:t>新しい言葉</a:t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607675"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 21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Bất hợp pháp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0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22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Truy cập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0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23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Người thứ ba/bên thứ ba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0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24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Rò rỉ thông tin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0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25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Mã hoá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0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26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Cải tiến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0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27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Viết lại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0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28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Khuyết, thiếu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0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29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Chữ ký điện tử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0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30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Định kỳ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0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31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Sao lưu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0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32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Thuỷ vân số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2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4" name="Google Shape;704;p102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新しい言葉の意味を覚えよう</a:t>
            </a:r>
            <a:endParaRPr/>
          </a:p>
        </p:txBody>
      </p:sp>
      <p:graphicFrame>
        <p:nvGraphicFramePr>
          <p:cNvPr id="705" name="Google Shape;705;p102"/>
          <p:cNvGraphicFramePr/>
          <p:nvPr/>
        </p:nvGraphicFramePr>
        <p:xfrm>
          <a:off x="688996" y="172994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{39491241-B589-4A63-B873-6A2CD6A77D47}</a:tableStyleId>
              </a:tblPr>
              <a:tblGrid>
                <a:gridCol w="1036250"/>
                <a:gridCol w="5280125"/>
                <a:gridCol w="5160900"/>
              </a:tblGrid>
              <a:tr h="62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 u="none" cap="none" strike="noStrike"/>
                        <a:t>No. </a:t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/>
                        <a:t>意味</a:t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/>
                        <a:t>新しい言葉</a:t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622175"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33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Hình ảnh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2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/>
                        <a:t>34</a:t>
                      </a:r>
                      <a:endParaRPr sz="2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Âm thanh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2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/>
                        <a:t>35</a:t>
                      </a:r>
                      <a:endParaRPr sz="2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Video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2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/>
                        <a:t>36</a:t>
                      </a:r>
                      <a:endParaRPr sz="2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Nội dung số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2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/>
                        <a:t>37</a:t>
                      </a:r>
                      <a:endParaRPr sz="2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Nhúng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2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/>
                        <a:t>38</a:t>
                      </a:r>
                      <a:endParaRPr sz="2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Tên tác giả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2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/>
                        <a:t>39</a:t>
                      </a:r>
                      <a:endParaRPr sz="2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Thông tin thanh toán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2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/>
                        <a:t>40</a:t>
                      </a:r>
                      <a:endParaRPr sz="2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Số lần sao chép khả dụng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2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2500"/>
                        <a:t>41</a:t>
                      </a:r>
                      <a:endParaRPr sz="2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Sao chép bất hợp pháp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2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42</a:t>
                      </a:r>
                      <a:endParaRPr sz="2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Giả mạo dữ liệu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2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/>
                        <a:t>43</a:t>
                      </a:r>
                      <a:endParaRPr sz="2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latin typeface="ヒラギノ角ゴ ProN W3"/>
                          <a:ea typeface="ヒラギノ角ゴ ProN W3"/>
                          <a:cs typeface="ヒラギノ角ゴ ProN W3"/>
                          <a:sym typeface="ヒラギノ角ゴ ProN W3"/>
                        </a:rPr>
                        <a:t>Phân biệt</a:t>
                      </a:r>
                      <a:endParaRPr sz="2500">
                        <a:latin typeface="ヒラギノ角ゴ ProN W3"/>
                        <a:ea typeface="ヒラギノ角ゴ ProN W3"/>
                        <a:cs typeface="ヒラギノ角ゴ ProN W3"/>
                        <a:sym typeface="ヒラギノ角ゴ ProN W3"/>
                      </a:endParaRPr>
                    </a:p>
                  </a:txBody>
                  <a:tcPr marT="19050" marB="19050" marR="28575" marL="28575" anchor="ctr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 u="none" cap="none" strike="noStrike"/>
                    </a:p>
                  </a:txBody>
                  <a:tcPr marT="91425" marB="91425" marR="91425" marL="91425">
                    <a:lnL cap="flat" cmpd="sng" w="94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3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文章②の理解</a:t>
            </a:r>
            <a:endParaRPr/>
          </a:p>
        </p:txBody>
      </p:sp>
      <p:sp>
        <p:nvSpPr>
          <p:cNvPr id="711" name="Google Shape;711;p103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2" name="Google Shape;712;p103"/>
          <p:cNvSpPr txBox="1"/>
          <p:nvPr/>
        </p:nvSpPr>
        <p:spPr>
          <a:xfrm>
            <a:off x="1384300" y="2755900"/>
            <a:ext cx="9894600" cy="31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文章を読んで、</a:t>
            </a:r>
            <a:r>
              <a:rPr b="0" i="0" lang="en-US" sz="6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意味を理解</a:t>
            </a:r>
            <a:r>
              <a:rPr b="0" i="0" lang="en-US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できるようにし</a:t>
            </a:r>
            <a:r>
              <a:rPr lang="en-US" sz="6400"/>
              <a:t>よう</a:t>
            </a:r>
            <a:endParaRPr b="0" i="0" sz="6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3" name="Google Shape;713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2750" y="5404500"/>
            <a:ext cx="4836639" cy="3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04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0" lang="en-US"/>
              <a:t>情報セキュリティとは</a:t>
            </a:r>
            <a:endParaRPr b="0"/>
          </a:p>
        </p:txBody>
      </p:sp>
      <p:sp>
        <p:nvSpPr>
          <p:cNvPr id="719" name="Google Shape;719;p104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0" name="Google Shape;720;p104"/>
          <p:cNvSpPr txBox="1"/>
          <p:nvPr/>
        </p:nvSpPr>
        <p:spPr>
          <a:xfrm>
            <a:off x="619375" y="2210700"/>
            <a:ext cx="11985600" cy="6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fontScale="70000"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ct val="27462"/>
              <a:buFont typeface="Arial"/>
              <a:buNone/>
            </a:pPr>
            <a:r>
              <a:rPr b="1" lang="en-US" sz="4005"/>
              <a:t>●機密性</a:t>
            </a:r>
            <a:br>
              <a:rPr lang="en-US" sz="4005"/>
            </a:br>
            <a:r>
              <a:rPr lang="en-US" sz="4005"/>
              <a:t>情報を不正アクセスから守り、第三者への情報漏えいをなくすことです。データの暗号化などの技術により向上させることができます。</a:t>
            </a:r>
            <a:endParaRPr sz="4005"/>
          </a:p>
          <a:p>
            <a:pPr indent="0" lvl="0" marL="0" marR="0" rtl="0" algn="l">
              <a:lnSpc>
                <a:spcPct val="14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ct val="27462"/>
              <a:buFont typeface="Arial"/>
              <a:buNone/>
            </a:pPr>
            <a:r>
              <a:rPr b="1" lang="en-US" sz="4005"/>
              <a:t>●完全性</a:t>
            </a:r>
            <a:br>
              <a:rPr lang="en-US" sz="4005"/>
            </a:br>
            <a:r>
              <a:rPr lang="en-US" sz="4005"/>
              <a:t>情報が作られたときから、書き換えられたり欠けていない、完全で正しいことです。ディジタル署名などの技術により向上させることができます。</a:t>
            </a:r>
            <a:endParaRPr sz="4005"/>
          </a:p>
          <a:p>
            <a:pPr indent="0" lvl="0" marL="0" marR="0" rtl="0" algn="l">
              <a:lnSpc>
                <a:spcPct val="14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ct val="27462"/>
              <a:buFont typeface="Arial"/>
              <a:buNone/>
            </a:pPr>
            <a:r>
              <a:rPr b="1" lang="en-US" sz="4005"/>
              <a:t>●可用性</a:t>
            </a:r>
            <a:br>
              <a:rPr lang="en-US" sz="4005"/>
            </a:br>
            <a:r>
              <a:rPr lang="en-US" sz="4005"/>
              <a:t>利用者が必要なときに情報資産を使えることです。定期バックアップ</a:t>
            </a:r>
            <a:br>
              <a:rPr lang="en-US" sz="4005"/>
            </a:br>
            <a:r>
              <a:rPr lang="en-US" sz="4005"/>
              <a:t>などで向上させることができます。</a:t>
            </a:r>
            <a:endParaRPr sz="3240"/>
          </a:p>
        </p:txBody>
      </p:sp>
      <p:pic>
        <p:nvPicPr>
          <p:cNvPr id="721" name="Google Shape;72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5213" y="105650"/>
            <a:ext cx="284797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5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これも知っとこ！</a:t>
            </a:r>
            <a:endParaRPr b="0"/>
          </a:p>
        </p:txBody>
      </p:sp>
      <p:sp>
        <p:nvSpPr>
          <p:cNvPr id="727" name="Google Shape;727;p105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8" name="Google Shape;72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6974" y="0"/>
            <a:ext cx="3217824" cy="16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05"/>
          <p:cNvSpPr txBox="1"/>
          <p:nvPr/>
        </p:nvSpPr>
        <p:spPr>
          <a:xfrm>
            <a:off x="856550" y="2571075"/>
            <a:ext cx="11291700" cy="3423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5">
                <a:solidFill>
                  <a:schemeClr val="dk1"/>
                </a:solidFill>
              </a:rPr>
              <a:t>電子透かし</a:t>
            </a:r>
            <a:endParaRPr b="1" sz="30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5">
                <a:solidFill>
                  <a:schemeClr val="dk1"/>
                </a:solidFill>
              </a:rPr>
              <a:t>画像、音声、動画</a:t>
            </a:r>
            <a:r>
              <a:rPr lang="en-US" sz="3005">
                <a:solidFill>
                  <a:schemeClr val="accent5"/>
                </a:solidFill>
              </a:rPr>
              <a:t>等の</a:t>
            </a:r>
            <a:r>
              <a:rPr lang="en-US" sz="3005">
                <a:solidFill>
                  <a:schemeClr val="dk1"/>
                </a:solidFill>
              </a:rPr>
              <a:t>ディジタルコンテンツ</a:t>
            </a:r>
            <a:r>
              <a:rPr lang="en-US" sz="3005">
                <a:solidFill>
                  <a:schemeClr val="accent5"/>
                </a:solidFill>
              </a:rPr>
              <a:t>に</a:t>
            </a:r>
            <a:r>
              <a:rPr lang="en-US" sz="3005">
                <a:solidFill>
                  <a:schemeClr val="dk1"/>
                </a:solidFill>
              </a:rPr>
              <a:t>情報</a:t>
            </a:r>
            <a:r>
              <a:rPr lang="en-US" sz="3005">
                <a:solidFill>
                  <a:schemeClr val="accent5"/>
                </a:solidFill>
              </a:rPr>
              <a:t>を</a:t>
            </a:r>
            <a:r>
              <a:rPr lang="en-US" sz="3005">
                <a:solidFill>
                  <a:schemeClr val="dk1"/>
                </a:solidFill>
              </a:rPr>
              <a:t>埋め込む</a:t>
            </a:r>
            <a:endParaRPr sz="30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5">
                <a:solidFill>
                  <a:schemeClr val="dk1"/>
                </a:solidFill>
              </a:rPr>
              <a:t>技術</a:t>
            </a:r>
            <a:r>
              <a:rPr lang="en-US" sz="3005">
                <a:solidFill>
                  <a:schemeClr val="dk1"/>
                </a:solidFill>
              </a:rPr>
              <a:t>です。作者名、課金情報、コピー可能回数</a:t>
            </a:r>
            <a:r>
              <a:rPr lang="en-US" sz="3005">
                <a:solidFill>
                  <a:schemeClr val="accent5"/>
                </a:solidFill>
              </a:rPr>
              <a:t>といった</a:t>
            </a:r>
            <a:r>
              <a:rPr b="1" lang="en-US" sz="3005">
                <a:solidFill>
                  <a:schemeClr val="dk1"/>
                </a:solidFill>
              </a:rPr>
              <a:t>情報</a:t>
            </a:r>
            <a:r>
              <a:rPr lang="en-US" sz="3005">
                <a:solidFill>
                  <a:schemeClr val="accent5"/>
                </a:solidFill>
              </a:rPr>
              <a:t>を</a:t>
            </a:r>
            <a:endParaRPr sz="3005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5">
                <a:solidFill>
                  <a:schemeClr val="dk1"/>
                </a:solidFill>
              </a:rPr>
              <a:t>埋め込むこと</a:t>
            </a:r>
            <a:r>
              <a:rPr lang="en-US" sz="3005">
                <a:solidFill>
                  <a:schemeClr val="accent5"/>
                </a:solidFill>
              </a:rPr>
              <a:t>により</a:t>
            </a:r>
            <a:r>
              <a:rPr lang="en-US" sz="3005">
                <a:solidFill>
                  <a:schemeClr val="dk1"/>
                </a:solidFill>
              </a:rPr>
              <a:t>、不正コピー</a:t>
            </a:r>
            <a:r>
              <a:rPr lang="en-US" sz="3005">
                <a:solidFill>
                  <a:schemeClr val="accent5"/>
                </a:solidFill>
              </a:rPr>
              <a:t>や</a:t>
            </a:r>
            <a:r>
              <a:rPr lang="en-US" sz="3005">
                <a:solidFill>
                  <a:schemeClr val="dk1"/>
                </a:solidFill>
              </a:rPr>
              <a:t>データの改ざん</a:t>
            </a:r>
            <a:r>
              <a:rPr lang="en-US" sz="3005">
                <a:solidFill>
                  <a:schemeClr val="accent5"/>
                </a:solidFill>
              </a:rPr>
              <a:t>を</a:t>
            </a:r>
            <a:r>
              <a:rPr lang="en-US" sz="3005">
                <a:solidFill>
                  <a:schemeClr val="dk1"/>
                </a:solidFill>
              </a:rPr>
              <a:t>判別する</a:t>
            </a:r>
            <a:endParaRPr sz="30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5">
                <a:solidFill>
                  <a:schemeClr val="dk1"/>
                </a:solidFill>
              </a:rPr>
              <a:t>こと</a:t>
            </a:r>
            <a:r>
              <a:rPr lang="en-US" sz="3005">
                <a:solidFill>
                  <a:schemeClr val="accent5"/>
                </a:solidFill>
              </a:rPr>
              <a:t>が</a:t>
            </a:r>
            <a:r>
              <a:rPr lang="en-US" sz="3005">
                <a:solidFill>
                  <a:schemeClr val="dk1"/>
                </a:solidFill>
              </a:rPr>
              <a:t>できます。</a:t>
            </a:r>
            <a:endParaRPr b="1" sz="300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06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1" lang="en-US"/>
              <a:t>聞き取り</a:t>
            </a:r>
            <a:endParaRPr b="1"/>
          </a:p>
        </p:txBody>
      </p:sp>
      <p:sp>
        <p:nvSpPr>
          <p:cNvPr id="735" name="Google Shape;735;p106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07"/>
          <p:cNvSpPr txBox="1"/>
          <p:nvPr>
            <p:ph type="title"/>
          </p:nvPr>
        </p:nvSpPr>
        <p:spPr>
          <a:xfrm>
            <a:off x="818590" y="195815"/>
            <a:ext cx="11367600" cy="12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000000"/>
                </a:solidFill>
              </a:rPr>
              <a:t>聞き取り</a:t>
            </a:r>
            <a:endParaRPr b="1"/>
          </a:p>
        </p:txBody>
      </p:sp>
      <p:sp>
        <p:nvSpPr>
          <p:cNvPr id="741" name="Google Shape;741;p107"/>
          <p:cNvSpPr txBox="1"/>
          <p:nvPr/>
        </p:nvSpPr>
        <p:spPr>
          <a:xfrm>
            <a:off x="9067117" y="2150109"/>
            <a:ext cx="3131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42" name="Google Shape;742;p107"/>
          <p:cNvSpPr txBox="1"/>
          <p:nvPr/>
        </p:nvSpPr>
        <p:spPr>
          <a:xfrm>
            <a:off x="1888622" y="1301300"/>
            <a:ext cx="93348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</a:rPr>
              <a:t>聞き取れた言葉を</a:t>
            </a:r>
            <a:r>
              <a:rPr b="1" lang="en-US" sz="3000"/>
              <a:t>（　　　　　　）</a:t>
            </a:r>
            <a:r>
              <a:rPr b="1" i="0" lang="en-US" sz="3000" u="none" cap="none" strike="noStrike">
                <a:solidFill>
                  <a:srgbClr val="000000"/>
                </a:solidFill>
              </a:rPr>
              <a:t>に書きなさい。</a:t>
            </a:r>
            <a:endParaRPr b="1"/>
          </a:p>
        </p:txBody>
      </p:sp>
      <p:sp>
        <p:nvSpPr>
          <p:cNvPr id="743" name="Google Shape;743;p107"/>
          <p:cNvSpPr/>
          <p:nvPr/>
        </p:nvSpPr>
        <p:spPr>
          <a:xfrm>
            <a:off x="488075" y="2008200"/>
            <a:ext cx="12135900" cy="73716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情報セキュリティとは、情報資産の</a:t>
            </a:r>
            <a:r>
              <a:rPr lang="en-US" sz="3000">
                <a:solidFill>
                  <a:schemeClr val="accent5"/>
                </a:solidFill>
                <a:highlight>
                  <a:srgbClr val="FFFFFF"/>
                </a:highlight>
              </a:rPr>
              <a:t>（</a:t>
            </a:r>
            <a:r>
              <a:rPr lang="en-US" sz="3000" u="sng">
                <a:solidFill>
                  <a:schemeClr val="accent5"/>
                </a:solidFill>
                <a:highlight>
                  <a:srgbClr val="FFFFFF"/>
                </a:highlight>
              </a:rPr>
              <a:t>①</a:t>
            </a:r>
            <a:r>
              <a:rPr lang="en-US" sz="3000" u="sng">
                <a:solidFill>
                  <a:schemeClr val="accent5"/>
                </a:solidFill>
                <a:highlight>
                  <a:schemeClr val="lt1"/>
                </a:highlight>
              </a:rPr>
              <a:t>　　</a:t>
            </a:r>
            <a:r>
              <a:rPr lang="en-US" sz="3000" u="sng">
                <a:solidFill>
                  <a:schemeClr val="accent5"/>
                </a:solidFill>
                <a:highlight>
                  <a:srgbClr val="FFFFFF"/>
                </a:highlight>
              </a:rPr>
              <a:t>　　</a:t>
            </a:r>
            <a:r>
              <a:rPr lang="en-US" sz="3000">
                <a:solidFill>
                  <a:schemeClr val="accent5"/>
                </a:solidFill>
                <a:highlight>
                  <a:srgbClr val="FFFFFF"/>
                </a:highlight>
              </a:rPr>
              <a:t>）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、</a:t>
            </a:r>
            <a:b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US" sz="3000">
                <a:solidFill>
                  <a:schemeClr val="accent5"/>
                </a:solidFill>
                <a:highlight>
                  <a:srgbClr val="FFFFFF"/>
                </a:highlight>
              </a:rPr>
              <a:t>（</a:t>
            </a:r>
            <a:r>
              <a:rPr lang="en-US" sz="3000" u="sng">
                <a:solidFill>
                  <a:schemeClr val="accent5"/>
                </a:solidFill>
                <a:highlight>
                  <a:srgbClr val="FFFFFF"/>
                </a:highlight>
              </a:rPr>
              <a:t>②　</a:t>
            </a:r>
            <a:r>
              <a:rPr lang="en-US" sz="3000" u="sng">
                <a:solidFill>
                  <a:schemeClr val="accent5"/>
                </a:solidFill>
                <a:highlight>
                  <a:schemeClr val="lt1"/>
                </a:highlight>
              </a:rPr>
              <a:t>　　</a:t>
            </a:r>
            <a:r>
              <a:rPr lang="en-US" sz="3000" u="sng">
                <a:solidFill>
                  <a:schemeClr val="accent5"/>
                </a:solidFill>
                <a:highlight>
                  <a:srgbClr val="FFFFFF"/>
                </a:highlight>
              </a:rPr>
              <a:t>　</a:t>
            </a:r>
            <a:r>
              <a:rPr lang="en-US" sz="3000">
                <a:solidFill>
                  <a:schemeClr val="accent5"/>
                </a:solidFill>
                <a:highlight>
                  <a:srgbClr val="FFFFFF"/>
                </a:highlight>
              </a:rPr>
              <a:t>）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、</a:t>
            </a:r>
            <a:r>
              <a:rPr lang="en-US" sz="3000">
                <a:solidFill>
                  <a:schemeClr val="accent5"/>
                </a:solidFill>
                <a:highlight>
                  <a:srgbClr val="FFFFFF"/>
                </a:highlight>
              </a:rPr>
              <a:t>（</a:t>
            </a:r>
            <a:r>
              <a:rPr lang="en-US" sz="3000" u="sng">
                <a:solidFill>
                  <a:schemeClr val="accent5"/>
                </a:solidFill>
                <a:highlight>
                  <a:srgbClr val="FFFFFF"/>
                </a:highlight>
              </a:rPr>
              <a:t>③</a:t>
            </a:r>
            <a:r>
              <a:rPr lang="en-US" sz="3000" u="sng">
                <a:solidFill>
                  <a:schemeClr val="accent5"/>
                </a:solidFill>
                <a:highlight>
                  <a:schemeClr val="lt1"/>
                </a:highlight>
              </a:rPr>
              <a:t>　　</a:t>
            </a:r>
            <a:r>
              <a:rPr lang="en-US" sz="3000" u="sng">
                <a:solidFill>
                  <a:schemeClr val="accent5"/>
                </a:solidFill>
                <a:highlight>
                  <a:srgbClr val="FFFFFF"/>
                </a:highlight>
              </a:rPr>
              <a:t>　　</a:t>
            </a:r>
            <a:r>
              <a:rPr lang="en-US" sz="3000">
                <a:solidFill>
                  <a:schemeClr val="accent5"/>
                </a:solidFill>
                <a:highlight>
                  <a:srgbClr val="FFFFFF"/>
                </a:highlight>
              </a:rPr>
              <a:t>）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を維持することです。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highlight>
                  <a:srgbClr val="FFFFFF"/>
                </a:highlight>
              </a:rPr>
              <a:t>● 機密性</a:t>
            </a:r>
            <a:endParaRPr b="1"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情報を</a:t>
            </a:r>
            <a:r>
              <a:rPr lang="en-US" sz="3000">
                <a:solidFill>
                  <a:schemeClr val="accent5"/>
                </a:solidFill>
                <a:highlight>
                  <a:srgbClr val="FFFFFF"/>
                </a:highlight>
              </a:rPr>
              <a:t>（</a:t>
            </a:r>
            <a:r>
              <a:rPr lang="en-US" sz="3000" u="sng">
                <a:solidFill>
                  <a:schemeClr val="accent5"/>
                </a:solidFill>
                <a:highlight>
                  <a:srgbClr val="FFFFFF"/>
                </a:highlight>
              </a:rPr>
              <a:t>④　</a:t>
            </a:r>
            <a:r>
              <a:rPr lang="en-US" sz="3000" u="sng">
                <a:solidFill>
                  <a:schemeClr val="accent5"/>
                </a:solidFill>
                <a:highlight>
                  <a:schemeClr val="lt1"/>
                </a:highlight>
              </a:rPr>
              <a:t>　　</a:t>
            </a:r>
            <a:r>
              <a:rPr lang="en-US" sz="3000" u="sng">
                <a:solidFill>
                  <a:schemeClr val="accent5"/>
                </a:solidFill>
                <a:highlight>
                  <a:srgbClr val="FFFFFF"/>
                </a:highlight>
              </a:rPr>
              <a:t>　</a:t>
            </a:r>
            <a:r>
              <a:rPr lang="en-US" sz="3000">
                <a:solidFill>
                  <a:schemeClr val="accent5"/>
                </a:solidFill>
                <a:highlight>
                  <a:srgbClr val="FFFFFF"/>
                </a:highlight>
              </a:rPr>
              <a:t>）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から守り、第三者への</a:t>
            </a:r>
            <a:r>
              <a:rPr lang="en-US" sz="3000">
                <a:solidFill>
                  <a:schemeClr val="accent5"/>
                </a:solidFill>
                <a:highlight>
                  <a:srgbClr val="FFFFFF"/>
                </a:highlight>
              </a:rPr>
              <a:t>（</a:t>
            </a:r>
            <a:r>
              <a:rPr lang="en-US" sz="3000" u="sng">
                <a:solidFill>
                  <a:schemeClr val="accent5"/>
                </a:solidFill>
                <a:highlight>
                  <a:srgbClr val="FFFFFF"/>
                </a:highlight>
              </a:rPr>
              <a:t>⑤</a:t>
            </a:r>
            <a:r>
              <a:rPr lang="en-US" sz="3000" u="sng">
                <a:solidFill>
                  <a:schemeClr val="accent5"/>
                </a:solidFill>
                <a:highlight>
                  <a:schemeClr val="lt1"/>
                </a:highlight>
              </a:rPr>
              <a:t>　　</a:t>
            </a:r>
            <a:r>
              <a:rPr lang="en-US" sz="3000" u="sng">
                <a:solidFill>
                  <a:schemeClr val="accent5"/>
                </a:solidFill>
                <a:highlight>
                  <a:srgbClr val="FFFFFF"/>
                </a:highlight>
              </a:rPr>
              <a:t>　　</a:t>
            </a:r>
            <a:r>
              <a:rPr lang="en-US" sz="3000">
                <a:solidFill>
                  <a:schemeClr val="accent5"/>
                </a:solidFill>
                <a:highlight>
                  <a:srgbClr val="FFFFFF"/>
                </a:highlight>
              </a:rPr>
              <a:t>）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をなくすことです。データの</a:t>
            </a:r>
            <a:r>
              <a:rPr lang="en-US" sz="3000">
                <a:solidFill>
                  <a:schemeClr val="accent5"/>
                </a:solidFill>
                <a:highlight>
                  <a:srgbClr val="FFFFFF"/>
                </a:highlight>
              </a:rPr>
              <a:t>（</a:t>
            </a:r>
            <a:r>
              <a:rPr lang="en-US" sz="3000" u="sng">
                <a:solidFill>
                  <a:schemeClr val="accent5"/>
                </a:solidFill>
                <a:highlight>
                  <a:srgbClr val="FFFFFF"/>
                </a:highlight>
              </a:rPr>
              <a:t>⑥</a:t>
            </a:r>
            <a:r>
              <a:rPr lang="en-US" sz="3000" u="sng">
                <a:solidFill>
                  <a:schemeClr val="accent5"/>
                </a:solidFill>
                <a:highlight>
                  <a:schemeClr val="lt1"/>
                </a:highlight>
              </a:rPr>
              <a:t>　　</a:t>
            </a:r>
            <a:r>
              <a:rPr lang="en-US" sz="3000" u="sng">
                <a:solidFill>
                  <a:schemeClr val="accent5"/>
                </a:solidFill>
                <a:highlight>
                  <a:srgbClr val="FFFFFF"/>
                </a:highlight>
              </a:rPr>
              <a:t>　　</a:t>
            </a:r>
            <a:r>
              <a:rPr lang="en-US" sz="3000">
                <a:solidFill>
                  <a:schemeClr val="accent5"/>
                </a:solidFill>
                <a:highlight>
                  <a:srgbClr val="FFFFFF"/>
                </a:highlight>
              </a:rPr>
              <a:t>）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などの技術により向上させることができます。        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highlight>
                  <a:srgbClr val="FFFFFF"/>
                </a:highlight>
              </a:rPr>
              <a:t>● 完全性  </a:t>
            </a:r>
            <a:endParaRPr b="1"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情報が作られたときから、書き換えられたり欠けていない、完全で</a:t>
            </a:r>
            <a:b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US" sz="3000">
                <a:solidFill>
                  <a:schemeClr val="accent5"/>
                </a:solidFill>
                <a:highlight>
                  <a:srgbClr val="FFFFFF"/>
                </a:highlight>
              </a:rPr>
              <a:t>（</a:t>
            </a:r>
            <a:r>
              <a:rPr lang="en-US" sz="3000" u="sng">
                <a:solidFill>
                  <a:schemeClr val="accent5"/>
                </a:solidFill>
                <a:highlight>
                  <a:srgbClr val="FFFFFF"/>
                </a:highlight>
              </a:rPr>
              <a:t>⑦</a:t>
            </a:r>
            <a:r>
              <a:rPr lang="en-US" sz="3000" u="sng">
                <a:solidFill>
                  <a:schemeClr val="accent5"/>
                </a:solidFill>
                <a:highlight>
                  <a:schemeClr val="lt1"/>
                </a:highlight>
              </a:rPr>
              <a:t>　　</a:t>
            </a:r>
            <a:r>
              <a:rPr lang="en-US" sz="3000" u="sng">
                <a:solidFill>
                  <a:schemeClr val="accent5"/>
                </a:solidFill>
                <a:highlight>
                  <a:srgbClr val="FFFFFF"/>
                </a:highlight>
              </a:rPr>
              <a:t>　　</a:t>
            </a:r>
            <a:r>
              <a:rPr lang="en-US" sz="3000">
                <a:solidFill>
                  <a:schemeClr val="accent5"/>
                </a:solidFill>
                <a:highlight>
                  <a:srgbClr val="FFFFFF"/>
                </a:highlight>
              </a:rPr>
              <a:t>）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ことです。        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3000">
                <a:solidFill>
                  <a:schemeClr val="accent5"/>
                </a:solidFill>
                <a:highlight>
                  <a:srgbClr val="FFFFFF"/>
                </a:highlight>
              </a:rPr>
              <a:t>（</a:t>
            </a:r>
            <a:r>
              <a:rPr lang="en-US" sz="3000" u="sng">
                <a:solidFill>
                  <a:schemeClr val="accent5"/>
                </a:solidFill>
                <a:highlight>
                  <a:srgbClr val="FFFFFF"/>
                </a:highlight>
              </a:rPr>
              <a:t>⑧</a:t>
            </a:r>
            <a:r>
              <a:rPr lang="en-US" sz="3000" u="sng">
                <a:solidFill>
                  <a:schemeClr val="accent5"/>
                </a:solidFill>
                <a:highlight>
                  <a:schemeClr val="lt1"/>
                </a:highlight>
              </a:rPr>
              <a:t>　　</a:t>
            </a:r>
            <a:r>
              <a:rPr lang="en-US" sz="3000" u="sng">
                <a:solidFill>
                  <a:schemeClr val="accent5"/>
                </a:solidFill>
                <a:highlight>
                  <a:srgbClr val="FFFFFF"/>
                </a:highlight>
              </a:rPr>
              <a:t>　　</a:t>
            </a:r>
            <a:r>
              <a:rPr lang="en-US" sz="3000">
                <a:solidFill>
                  <a:schemeClr val="accent5"/>
                </a:solidFill>
                <a:highlight>
                  <a:srgbClr val="FFFFFF"/>
                </a:highlight>
              </a:rPr>
              <a:t>）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などの技術により向上させることができます。 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highlight>
                  <a:srgbClr val="FFFFFF"/>
                </a:highlight>
              </a:rPr>
              <a:t>● 可用性  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3000">
                <a:solidFill>
                  <a:schemeClr val="accent5"/>
                </a:solidFill>
                <a:highlight>
                  <a:srgbClr val="FFFFFF"/>
                </a:highlight>
              </a:rPr>
              <a:t>（</a:t>
            </a:r>
            <a:r>
              <a:rPr lang="en-US" sz="3000" u="sng">
                <a:solidFill>
                  <a:schemeClr val="accent5"/>
                </a:solidFill>
                <a:highlight>
                  <a:srgbClr val="FFFFFF"/>
                </a:highlight>
              </a:rPr>
              <a:t>⑨</a:t>
            </a:r>
            <a:r>
              <a:rPr lang="en-US" sz="3000" u="sng">
                <a:solidFill>
                  <a:schemeClr val="accent5"/>
                </a:solidFill>
                <a:highlight>
                  <a:schemeClr val="lt1"/>
                </a:highlight>
              </a:rPr>
              <a:t>　　</a:t>
            </a:r>
            <a:r>
              <a:rPr lang="en-US" sz="3000" u="sng">
                <a:solidFill>
                  <a:schemeClr val="accent5"/>
                </a:solidFill>
                <a:highlight>
                  <a:srgbClr val="FFFFFF"/>
                </a:highlight>
              </a:rPr>
              <a:t>　　</a:t>
            </a:r>
            <a:r>
              <a:rPr lang="en-US" sz="3000">
                <a:solidFill>
                  <a:schemeClr val="accent5"/>
                </a:solidFill>
                <a:highlight>
                  <a:srgbClr val="FFFFFF"/>
                </a:highlight>
              </a:rPr>
              <a:t>）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なときに情報資産を使えることです。        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3000">
                <a:solidFill>
                  <a:schemeClr val="accent5"/>
                </a:solidFill>
                <a:highlight>
                  <a:srgbClr val="FFFFFF"/>
                </a:highlight>
              </a:rPr>
              <a:t>（</a:t>
            </a:r>
            <a:r>
              <a:rPr lang="en-US" sz="3000" u="sng">
                <a:solidFill>
                  <a:schemeClr val="accent5"/>
                </a:solidFill>
                <a:highlight>
                  <a:srgbClr val="FFFFFF"/>
                </a:highlight>
              </a:rPr>
              <a:t>⑩</a:t>
            </a:r>
            <a:r>
              <a:rPr lang="en-US" sz="3000" u="sng">
                <a:solidFill>
                  <a:schemeClr val="accent5"/>
                </a:solidFill>
                <a:highlight>
                  <a:schemeClr val="lt1"/>
                </a:highlight>
              </a:rPr>
              <a:t>　　</a:t>
            </a:r>
            <a:r>
              <a:rPr lang="en-US" sz="3000" u="sng">
                <a:solidFill>
                  <a:schemeClr val="accent5"/>
                </a:solidFill>
                <a:highlight>
                  <a:srgbClr val="FFFFFF"/>
                </a:highlight>
              </a:rPr>
              <a:t>　　</a:t>
            </a:r>
            <a:r>
              <a:rPr lang="en-US" sz="3000">
                <a:solidFill>
                  <a:schemeClr val="accent5"/>
                </a:solidFill>
                <a:highlight>
                  <a:srgbClr val="FFFFFF"/>
                </a:highlight>
              </a:rPr>
              <a:t>）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などで向上させることができます。   </a:t>
            </a:r>
            <a:endParaRPr sz="3000"/>
          </a:p>
        </p:txBody>
      </p:sp>
      <p:pic>
        <p:nvPicPr>
          <p:cNvPr id="744" name="Google Shape;744;p107" title="9.1(1)_ 音声_take5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8746475" y="416225"/>
            <a:ext cx="777200" cy="7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4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1" lang="en-US">
                <a:solidFill>
                  <a:srgbClr val="C63024"/>
                </a:solidFill>
              </a:rPr>
              <a:t>タイピング練習</a:t>
            </a:r>
            <a:endParaRPr b="1"/>
          </a:p>
        </p:txBody>
      </p:sp>
      <p:sp>
        <p:nvSpPr>
          <p:cNvPr id="315" name="Google Shape;315;p54"/>
          <p:cNvSpPr txBox="1"/>
          <p:nvPr>
            <p:ph idx="12" type="sldNum"/>
          </p:nvPr>
        </p:nvSpPr>
        <p:spPr>
          <a:xfrm>
            <a:off x="12268604" y="91149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08"/>
          <p:cNvSpPr txBox="1"/>
          <p:nvPr>
            <p:ph type="title"/>
          </p:nvPr>
        </p:nvSpPr>
        <p:spPr>
          <a:xfrm>
            <a:off x="1270000" y="70172"/>
            <a:ext cx="108984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1" lang="en-US">
                <a:solidFill>
                  <a:srgbClr val="C63024"/>
                </a:solidFill>
              </a:rPr>
              <a:t>聞き取り</a:t>
            </a:r>
            <a:endParaRPr b="1"/>
          </a:p>
        </p:txBody>
      </p:sp>
      <p:sp>
        <p:nvSpPr>
          <p:cNvPr id="750" name="Google Shape;750;p108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1" name="Google Shape;751;p108"/>
          <p:cNvSpPr txBox="1"/>
          <p:nvPr>
            <p:ph idx="1" type="body"/>
          </p:nvPr>
        </p:nvSpPr>
        <p:spPr>
          <a:xfrm>
            <a:off x="513900" y="2359225"/>
            <a:ext cx="12203400" cy="6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8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8"/>
              <a:buFont typeface="Arial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sz="3000"/>
              <a:t>聞き取りの問題を配ります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528"/>
              <a:buFont typeface="Arial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2. 本文の内容を確認してください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528"/>
              <a:buFont typeface="Arial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3. 音声を</a:t>
            </a:r>
            <a:r>
              <a:rPr lang="en-US" sz="3000"/>
              <a:t>2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回流します</a:t>
            </a:r>
            <a:endParaRPr sz="3000"/>
          </a:p>
          <a:p>
            <a:pPr indent="-216335" lvl="1" marL="68036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1回目：</a:t>
            </a:r>
            <a:r>
              <a:rPr b="1" lang="en-US" sz="3000">
                <a:solidFill>
                  <a:srgbClr val="C63024"/>
                </a:solidFill>
              </a:rPr>
              <a:t>通常スピード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で音声を流す</a:t>
            </a:r>
            <a:endParaRPr sz="3000"/>
          </a:p>
          <a:p>
            <a:pPr indent="-216335" lvl="1" marL="68036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/>
              <a:t>2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回目：</a:t>
            </a:r>
            <a:r>
              <a:rPr b="1" lang="en-US" sz="3000">
                <a:solidFill>
                  <a:srgbClr val="C63024"/>
                </a:solidFill>
              </a:rPr>
              <a:t>途中で一時停止しながら</a:t>
            </a:r>
            <a:r>
              <a:rPr b="1" lang="en-US" sz="3000">
                <a:solidFill>
                  <a:srgbClr val="C63024"/>
                </a:solidFill>
              </a:rPr>
              <a:t>通常スピード</a:t>
            </a:r>
            <a:r>
              <a:rPr lang="en-US" sz="3000"/>
              <a:t>で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音声を流す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528"/>
              <a:buFont typeface="Arial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/>
              <a:t>4. 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聞き取れた言葉を</a:t>
            </a:r>
            <a:r>
              <a:rPr lang="en-US" sz="3000"/>
              <a:t>①〜⑩の該当入力欄に入力してください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。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528"/>
              <a:buFont typeface="Arial"/>
              <a:buNone/>
            </a:pPr>
            <a:r>
              <a:rPr lang="en-US" sz="2800"/>
              <a:t>　　※漢字が分からない場合、ひらがなで入力してもOKです。</a:t>
            </a:r>
            <a:endParaRPr sz="28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09"/>
          <p:cNvSpPr txBox="1"/>
          <p:nvPr>
            <p:ph type="title"/>
          </p:nvPr>
        </p:nvSpPr>
        <p:spPr>
          <a:xfrm>
            <a:off x="377763" y="3225800"/>
            <a:ext cx="122493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>
                <a:solidFill>
                  <a:srgbClr val="CC0000"/>
                </a:solidFill>
              </a:rPr>
              <a:t>宿題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757" name="Google Shape;757;p109"/>
          <p:cNvSpPr txBox="1"/>
          <p:nvPr>
            <p:ph idx="12" type="sldNum"/>
          </p:nvPr>
        </p:nvSpPr>
        <p:spPr>
          <a:xfrm>
            <a:off x="12352551" y="9114940"/>
            <a:ext cx="281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0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sz="5800"/>
              <a:t>宿題</a:t>
            </a:r>
            <a:endParaRPr sz="5800"/>
          </a:p>
        </p:txBody>
      </p:sp>
      <p:sp>
        <p:nvSpPr>
          <p:cNvPr id="763" name="Google Shape;763;p110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4" name="Google Shape;764;p110"/>
          <p:cNvSpPr txBox="1"/>
          <p:nvPr>
            <p:ph idx="1" type="body"/>
          </p:nvPr>
        </p:nvSpPr>
        <p:spPr>
          <a:xfrm>
            <a:off x="626050" y="2177100"/>
            <a:ext cx="117648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400"/>
              <a:t>　　</a:t>
            </a:r>
            <a:r>
              <a:rPr lang="en-US" sz="3400">
                <a:solidFill>
                  <a:schemeClr val="dk1"/>
                </a:solidFill>
              </a:rPr>
              <a:t>宿題が</a:t>
            </a:r>
            <a:r>
              <a:rPr b="1" lang="en-US" sz="4100">
                <a:solidFill>
                  <a:schemeClr val="accent5"/>
                </a:solidFill>
              </a:rPr>
              <a:t>3つ</a:t>
            </a:r>
            <a:r>
              <a:rPr lang="en-US" sz="3400">
                <a:solidFill>
                  <a:schemeClr val="dk1"/>
                </a:solidFill>
              </a:rPr>
              <a:t>あります</a:t>
            </a:r>
            <a:r>
              <a:rPr lang="en-US" sz="3300">
                <a:solidFill>
                  <a:schemeClr val="dk1"/>
                </a:solidFill>
              </a:rPr>
              <a:t>。</a:t>
            </a:r>
            <a:endParaRPr sz="3400"/>
          </a:p>
        </p:txBody>
      </p:sp>
      <p:sp>
        <p:nvSpPr>
          <p:cNvPr id="765" name="Google Shape;765;p110"/>
          <p:cNvSpPr txBox="1"/>
          <p:nvPr/>
        </p:nvSpPr>
        <p:spPr>
          <a:xfrm>
            <a:off x="493700" y="3354850"/>
            <a:ext cx="12511200" cy="49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14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</a:rPr>
              <a:t>宿題① Quizletアプリによって勉強した内容を復習する</a:t>
            </a:r>
            <a:endParaRPr b="1" sz="3000">
              <a:solidFill>
                <a:schemeClr val="dk1"/>
              </a:solidFill>
            </a:endParaRPr>
          </a:p>
          <a:p>
            <a:pPr indent="0" lvl="0" marL="514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</a:rPr>
              <a:t>宿題② 次の授業で使う語彙リストを予習する</a:t>
            </a:r>
            <a:br>
              <a:rPr b="1" lang="en-US" sz="3000">
                <a:solidFill>
                  <a:schemeClr val="dk1"/>
                </a:solidFill>
              </a:rPr>
            </a:br>
            <a:r>
              <a:rPr b="1" lang="en-US" sz="3000">
                <a:solidFill>
                  <a:schemeClr val="dk1"/>
                </a:solidFill>
              </a:rPr>
              <a:t>宿題③ 次の授業で勉強する</a:t>
            </a:r>
            <a:r>
              <a:rPr b="1" lang="en-US" sz="3000">
                <a:solidFill>
                  <a:schemeClr val="accent5"/>
                </a:solidFill>
              </a:rPr>
              <a:t>情報資産における脅威</a:t>
            </a:r>
            <a:r>
              <a:rPr b="1" lang="en-US" sz="3000">
                <a:solidFill>
                  <a:schemeClr val="dk1"/>
                </a:solidFill>
              </a:rPr>
              <a:t>について</a:t>
            </a:r>
            <a:r>
              <a:rPr b="1" lang="en-US" sz="3000">
                <a:solidFill>
                  <a:schemeClr val="dk1"/>
                </a:solidFill>
              </a:rPr>
              <a:t>調</a:t>
            </a:r>
            <a:r>
              <a:rPr b="1" lang="en-US" sz="3000">
                <a:solidFill>
                  <a:schemeClr val="dk1"/>
                </a:solidFill>
              </a:rPr>
              <a:t>べる</a:t>
            </a:r>
            <a:endParaRPr b="1" sz="3000">
              <a:solidFill>
                <a:schemeClr val="dk1"/>
              </a:solidFill>
            </a:endParaRPr>
          </a:p>
          <a:p>
            <a:pPr indent="0" lvl="0" marL="9715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solidFill>
                  <a:srgbClr val="CE2A06"/>
                </a:solidFill>
              </a:rPr>
              <a:t>提出期限：「次の授業の前日　</a:t>
            </a:r>
            <a:r>
              <a:rPr b="1" lang="en-US" sz="3200">
                <a:solidFill>
                  <a:srgbClr val="CE2A06"/>
                </a:solidFill>
              </a:rPr>
              <a:t>18:00</a:t>
            </a:r>
            <a:r>
              <a:rPr b="1" lang="en-US" sz="3200">
                <a:solidFill>
                  <a:srgbClr val="CE2A06"/>
                </a:solidFill>
              </a:rPr>
              <a:t>　まで」</a:t>
            </a:r>
            <a:endParaRPr sz="35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次のスライドでそれぞれの宿題について説明します。</a:t>
            </a:r>
            <a:endParaRPr sz="34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11"/>
          <p:cNvSpPr txBox="1"/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1" lang="en-US">
                <a:solidFill>
                  <a:srgbClr val="C63024"/>
                </a:solidFill>
              </a:rPr>
              <a:t>宿題</a:t>
            </a:r>
            <a:r>
              <a:rPr b="1" lang="en-US"/>
              <a:t>①</a:t>
            </a:r>
            <a:endParaRPr b="1"/>
          </a:p>
        </p:txBody>
      </p:sp>
      <p:sp>
        <p:nvSpPr>
          <p:cNvPr id="771" name="Google Shape;771;p111"/>
          <p:cNvSpPr txBox="1"/>
          <p:nvPr>
            <p:ph idx="12" type="sldNum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2" name="Google Shape;772;p111"/>
          <p:cNvSpPr txBox="1"/>
          <p:nvPr/>
        </p:nvSpPr>
        <p:spPr>
          <a:xfrm>
            <a:off x="771100" y="1914425"/>
            <a:ext cx="11815200" cy="3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勉強した内容を復習</a:t>
            </a:r>
            <a:r>
              <a:rPr b="1" lang="en-US" sz="3200"/>
              <a:t>してください。</a:t>
            </a:r>
            <a:endParaRPr b="1" sz="32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AutoNum type="arabicPeriod"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</a:rPr>
              <a:t>Quizletアプリ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</a:rPr>
              <a:t>をインストールし、サインアップします</a:t>
            </a:r>
            <a:endParaRPr sz="2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AutoNum type="arabicPeriod"/>
            </a:pPr>
            <a:r>
              <a:rPr lang="en-US" sz="2700">
                <a:solidFill>
                  <a:schemeClr val="dk1"/>
                </a:solidFill>
                <a:highlight>
                  <a:schemeClr val="lt1"/>
                </a:highlight>
              </a:rPr>
              <a:t>「HUST_IT NIHONGO 2」にてクラスを検索し、自分のクラスに入って「Tham gia」を選択します</a:t>
            </a:r>
            <a:endParaRPr sz="2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AutoNum type="arabicPeriod"/>
            </a:pPr>
            <a:r>
              <a:rPr lang="en-US" sz="2700">
                <a:solidFill>
                  <a:schemeClr val="dk1"/>
                </a:solidFill>
                <a:highlight>
                  <a:schemeClr val="lt1"/>
                </a:highlight>
              </a:rPr>
              <a:t>勉強した内容を復習します。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</a:rPr>
              <a:t>何回もやることができます</a:t>
            </a:r>
            <a:endParaRPr sz="2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773" name="Google Shape;77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19" y="5375825"/>
            <a:ext cx="2745732" cy="40604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4" name="Google Shape;774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650" y="5375824"/>
            <a:ext cx="2972100" cy="42191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5" name="Google Shape;775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2450" y="5258108"/>
            <a:ext cx="3401350" cy="433684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76" name="Google Shape;776;p111"/>
          <p:cNvCxnSpPr/>
          <p:nvPr/>
        </p:nvCxnSpPr>
        <p:spPr>
          <a:xfrm flipH="1" rot="10800000">
            <a:off x="7193700" y="7578953"/>
            <a:ext cx="1885200" cy="234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7" name="Google Shape;777;p111"/>
          <p:cNvSpPr/>
          <p:nvPr/>
        </p:nvSpPr>
        <p:spPr>
          <a:xfrm>
            <a:off x="4392100" y="5509625"/>
            <a:ext cx="2972100" cy="4104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111"/>
          <p:cNvSpPr/>
          <p:nvPr/>
        </p:nvSpPr>
        <p:spPr>
          <a:xfrm>
            <a:off x="10602125" y="5284575"/>
            <a:ext cx="1666500" cy="5313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111"/>
          <p:cNvCxnSpPr/>
          <p:nvPr/>
        </p:nvCxnSpPr>
        <p:spPr>
          <a:xfrm flipH="1" rot="10800000">
            <a:off x="2956975" y="7578953"/>
            <a:ext cx="1885200" cy="234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12"/>
          <p:cNvSpPr txBox="1"/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1" lang="en-US">
                <a:solidFill>
                  <a:srgbClr val="C63024"/>
                </a:solidFill>
              </a:rPr>
              <a:t>宿題</a:t>
            </a:r>
            <a:r>
              <a:rPr b="1" lang="en-US"/>
              <a:t>①</a:t>
            </a:r>
            <a:endParaRPr b="1"/>
          </a:p>
        </p:txBody>
      </p:sp>
      <p:sp>
        <p:nvSpPr>
          <p:cNvPr id="785" name="Google Shape;785;p112"/>
          <p:cNvSpPr txBox="1"/>
          <p:nvPr>
            <p:ph idx="12" type="sldNum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6" name="Google Shape;786;p112"/>
          <p:cNvSpPr txBox="1"/>
          <p:nvPr/>
        </p:nvSpPr>
        <p:spPr>
          <a:xfrm>
            <a:off x="771100" y="1914425"/>
            <a:ext cx="114027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highlight>
                  <a:srgbClr val="FFFFFF"/>
                </a:highlight>
              </a:rPr>
              <a:t>先生は皆さんの活動や点数を見ることができます。</a:t>
            </a:r>
            <a:endParaRPr sz="2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highlight>
                  <a:srgbClr val="FFFFFF"/>
                </a:highlight>
              </a:rPr>
              <a:t>だから、皆さんはちゃんとやってくださいね。</a:t>
            </a:r>
            <a:endParaRPr sz="2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787" name="Google Shape;787;p112"/>
          <p:cNvSpPr txBox="1"/>
          <p:nvPr/>
        </p:nvSpPr>
        <p:spPr>
          <a:xfrm>
            <a:off x="2219150" y="8375975"/>
            <a:ext cx="8566500" cy="9003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FFFFFF"/>
                </a:solidFill>
              </a:rPr>
              <a:t>学習態度を評価しますので</a:t>
            </a:r>
            <a:r>
              <a:rPr b="1" lang="en-US" sz="2800">
                <a:solidFill>
                  <a:srgbClr val="FFFFFF"/>
                </a:solidFill>
              </a:rPr>
              <a:t>、必ず</a:t>
            </a:r>
            <a:r>
              <a:rPr b="1" lang="en-US" sz="2800">
                <a:solidFill>
                  <a:srgbClr val="FFFFFF"/>
                </a:solidFill>
              </a:rPr>
              <a:t>やってください！</a:t>
            </a:r>
            <a:endParaRPr b="1" i="0" sz="2800" u="none" cap="none" strike="noStrike">
              <a:solidFill>
                <a:srgbClr val="FFFFFF"/>
              </a:solidFill>
            </a:endParaRPr>
          </a:p>
        </p:txBody>
      </p:sp>
      <p:pic>
        <p:nvPicPr>
          <p:cNvPr id="788" name="Google Shape;78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862" y="3518138"/>
            <a:ext cx="10179189" cy="439056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13"/>
          <p:cNvSpPr txBox="1"/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1" lang="en-US">
                <a:solidFill>
                  <a:srgbClr val="C63024"/>
                </a:solidFill>
              </a:rPr>
              <a:t>宿題</a:t>
            </a:r>
            <a:r>
              <a:rPr b="1" lang="en-US"/>
              <a:t>②</a:t>
            </a:r>
            <a:endParaRPr b="1"/>
          </a:p>
        </p:txBody>
      </p:sp>
      <p:sp>
        <p:nvSpPr>
          <p:cNvPr id="794" name="Google Shape;794;p113"/>
          <p:cNvSpPr txBox="1"/>
          <p:nvPr>
            <p:ph idx="12" type="sldNum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5" name="Google Shape;795;p113"/>
          <p:cNvSpPr txBox="1"/>
          <p:nvPr/>
        </p:nvSpPr>
        <p:spPr>
          <a:xfrm>
            <a:off x="593300" y="2157800"/>
            <a:ext cx="12264600" cy="51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語彙</a:t>
            </a:r>
            <a:r>
              <a:rPr b="1" lang="en-US" sz="3200"/>
              <a:t>リスト</a:t>
            </a:r>
            <a:r>
              <a:rPr b="1" lang="en-US" sz="3200"/>
              <a:t>を予習しておいてください。</a:t>
            </a:r>
            <a:endParaRPr sz="3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 u="sng">
                <a:solidFill>
                  <a:schemeClr val="hlink"/>
                </a:solidFill>
                <a:hlinkClick r:id="rId3"/>
              </a:rPr>
              <a:t>（公開用）予習語彙リスト</a:t>
            </a:r>
            <a:r>
              <a:rPr lang="en-US" sz="2800">
                <a:solidFill>
                  <a:schemeClr val="dk1"/>
                </a:solidFill>
              </a:rPr>
              <a:t>のファイルを開き、コピーします</a:t>
            </a:r>
            <a:endParaRPr sz="2800">
              <a:solidFill>
                <a:schemeClr val="accent5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>
                <a:solidFill>
                  <a:schemeClr val="dk1"/>
                </a:solidFill>
              </a:rPr>
              <a:t>ファイル名を変更し、自分用のフォルダーに格納します</a:t>
            </a:r>
            <a:br>
              <a:rPr lang="en-US" sz="2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US" sz="2800">
                <a:solidFill>
                  <a:schemeClr val="dk1"/>
                </a:solidFill>
                <a:highlight>
                  <a:srgbClr val="FFFFFF"/>
                </a:highlight>
              </a:rPr>
              <a:t>	  </a:t>
            </a:r>
            <a:r>
              <a:rPr lang="en-US" sz="2800">
                <a:solidFill>
                  <a:schemeClr val="dk1"/>
                </a:solidFill>
              </a:rPr>
              <a:t>※</a:t>
            </a:r>
            <a:r>
              <a:rPr lang="en-US" sz="2800">
                <a:solidFill>
                  <a:schemeClr val="dk1"/>
                </a:solidFill>
                <a:highlight>
                  <a:srgbClr val="FFFFFF"/>
                </a:highlight>
              </a:rPr>
              <a:t>ファイル名の形式：</a:t>
            </a: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</a:rPr>
              <a:t>氏名_学籍番号</a:t>
            </a:r>
            <a:r>
              <a:rPr b="1" lang="en-US" sz="2800">
                <a:solidFill>
                  <a:schemeClr val="dk1"/>
                </a:solidFill>
                <a:highlight>
                  <a:schemeClr val="lt1"/>
                </a:highlight>
              </a:rPr>
              <a:t>_</a:t>
            </a: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</a:rPr>
              <a:t>予習語彙リスト</a:t>
            </a:r>
            <a:endParaRPr b="1" sz="2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>
                <a:solidFill>
                  <a:schemeClr val="dk1"/>
                </a:solidFill>
              </a:rPr>
              <a:t>「9.1_情報セキュリティ（2）」シートの</a:t>
            </a:r>
            <a:r>
              <a:rPr lang="en-US" sz="2800">
                <a:solidFill>
                  <a:schemeClr val="accent5"/>
                </a:solidFill>
              </a:rPr>
              <a:t>読み方</a:t>
            </a:r>
            <a:r>
              <a:rPr lang="en-US" sz="2800">
                <a:solidFill>
                  <a:schemeClr val="dk1"/>
                </a:solidFill>
              </a:rPr>
              <a:t>、</a:t>
            </a:r>
            <a:r>
              <a:rPr lang="en-US" sz="2800">
                <a:solidFill>
                  <a:schemeClr val="accent5"/>
                </a:solidFill>
              </a:rPr>
              <a:t>意味</a:t>
            </a:r>
            <a:r>
              <a:rPr lang="en-US" sz="2800">
                <a:solidFill>
                  <a:schemeClr val="dk1"/>
                </a:solidFill>
              </a:rPr>
              <a:t>を勉強してから</a:t>
            </a:r>
            <a:br>
              <a:rPr lang="en-US" sz="2800">
                <a:solidFill>
                  <a:schemeClr val="dk1"/>
                </a:solidFill>
              </a:rPr>
            </a:br>
            <a:r>
              <a:rPr lang="en-US" sz="2800">
                <a:solidFill>
                  <a:schemeClr val="accent5"/>
                </a:solidFill>
              </a:rPr>
              <a:t>例文</a:t>
            </a:r>
            <a:r>
              <a:rPr lang="en-US" sz="2800">
                <a:solidFill>
                  <a:schemeClr val="dk1"/>
                </a:solidFill>
              </a:rPr>
              <a:t>を</a:t>
            </a:r>
            <a:r>
              <a:rPr lang="en-US" sz="2800">
                <a:solidFill>
                  <a:schemeClr val="dk1"/>
                </a:solidFill>
              </a:rPr>
              <a:t>作成し、</a:t>
            </a:r>
            <a:r>
              <a:rPr lang="en-US" sz="2800">
                <a:solidFill>
                  <a:schemeClr val="dk1"/>
                </a:solidFill>
              </a:rPr>
              <a:t>該当シート</a:t>
            </a:r>
            <a:r>
              <a:rPr lang="en-US" sz="2800">
                <a:solidFill>
                  <a:schemeClr val="dk1"/>
                </a:solidFill>
              </a:rPr>
              <a:t>に記載します</a:t>
            </a:r>
            <a:br>
              <a:rPr lang="en-US" sz="2800">
                <a:solidFill>
                  <a:schemeClr val="dk1"/>
                </a:solidFill>
              </a:rPr>
            </a:br>
            <a:r>
              <a:rPr lang="en-US" sz="2800">
                <a:solidFill>
                  <a:schemeClr val="dk1"/>
                </a:solidFill>
              </a:rPr>
              <a:t>　	  ※予習語彙リストは毎回授業の最後に公開ファイルに追加します。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796" name="Google Shape;796;p113"/>
          <p:cNvSpPr txBox="1"/>
          <p:nvPr/>
        </p:nvSpPr>
        <p:spPr>
          <a:xfrm>
            <a:off x="1782325" y="8520800"/>
            <a:ext cx="9003300" cy="9003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FFFFFF"/>
                </a:solidFill>
              </a:rPr>
              <a:t>点数を付けます</a:t>
            </a:r>
            <a:r>
              <a:rPr b="1" lang="en-US" sz="2800">
                <a:solidFill>
                  <a:srgbClr val="FFFFFF"/>
                </a:solidFill>
              </a:rPr>
              <a:t>ので、必ず提出してください</a:t>
            </a:r>
            <a:endParaRPr b="1" i="0" sz="2800" u="none" cap="none" strike="noStrike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14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宿題③</a:t>
            </a:r>
            <a:endParaRPr/>
          </a:p>
        </p:txBody>
      </p:sp>
      <p:sp>
        <p:nvSpPr>
          <p:cNvPr id="802" name="Google Shape;802;p114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3" name="Google Shape;803;p114"/>
          <p:cNvSpPr txBox="1"/>
          <p:nvPr>
            <p:ph idx="1" type="body"/>
          </p:nvPr>
        </p:nvSpPr>
        <p:spPr>
          <a:xfrm>
            <a:off x="723900" y="3962300"/>
            <a:ext cx="11764800" cy="22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以下の</a:t>
            </a:r>
            <a:r>
              <a:rPr lang="en-US"/>
              <a:t>内容</a:t>
            </a:r>
            <a:r>
              <a:rPr lang="en-US"/>
              <a:t>について調べて来てください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chemeClr val="accent5"/>
                </a:solidFill>
              </a:rPr>
              <a:t>Các mối đe dọa đối với tài sản thông tin</a:t>
            </a:r>
            <a:endParaRPr b="1" sz="3600">
              <a:solidFill>
                <a:schemeClr val="accent5"/>
              </a:solidFill>
            </a:endParaRPr>
          </a:p>
        </p:txBody>
      </p:sp>
      <p:sp>
        <p:nvSpPr>
          <p:cNvPr id="804" name="Google Shape;804;p114"/>
          <p:cNvSpPr txBox="1"/>
          <p:nvPr>
            <p:ph idx="1" type="body"/>
          </p:nvPr>
        </p:nvSpPr>
        <p:spPr>
          <a:xfrm>
            <a:off x="647700" y="2514500"/>
            <a:ext cx="117648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/>
              <a:t>2回目の授業では</a:t>
            </a:r>
            <a:r>
              <a:rPr b="1" lang="en-US">
                <a:solidFill>
                  <a:schemeClr val="accent5"/>
                </a:solidFill>
              </a:rPr>
              <a:t>「</a:t>
            </a:r>
            <a:r>
              <a:rPr b="1" lang="en-US" sz="3600">
                <a:solidFill>
                  <a:schemeClr val="accent5"/>
                </a:solidFill>
              </a:rPr>
              <a:t>情報資産における脅威</a:t>
            </a:r>
            <a:r>
              <a:rPr b="1" lang="en-US">
                <a:solidFill>
                  <a:schemeClr val="accent5"/>
                </a:solidFill>
              </a:rPr>
              <a:t>」</a:t>
            </a:r>
            <a:r>
              <a:rPr b="1" lang="en-US"/>
              <a:t>について</a:t>
            </a:r>
            <a:r>
              <a:rPr b="1" lang="en-US"/>
              <a:t>調べる</a:t>
            </a:r>
            <a:endParaRPr b="1" sz="3600"/>
          </a:p>
        </p:txBody>
      </p:sp>
      <p:pic>
        <p:nvPicPr>
          <p:cNvPr id="805" name="Google Shape;80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200" y="6023675"/>
            <a:ext cx="3460775" cy="28618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15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0" lang="en-US"/>
              <a:t>ミニ</a:t>
            </a:r>
            <a:r>
              <a:rPr b="0" i="0" lang="en-US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rPr>
              <a:t>テスト</a:t>
            </a:r>
            <a:endParaRPr/>
          </a:p>
        </p:txBody>
      </p:sp>
      <p:sp>
        <p:nvSpPr>
          <p:cNvPr id="811" name="Google Shape;811;p115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2" name="Google Shape;812;p115"/>
          <p:cNvSpPr/>
          <p:nvPr/>
        </p:nvSpPr>
        <p:spPr>
          <a:xfrm>
            <a:off x="761025" y="2995050"/>
            <a:ext cx="11508000" cy="5573700"/>
          </a:xfrm>
          <a:prstGeom prst="rect">
            <a:avLst/>
          </a:prstGeom>
          <a:solidFill>
            <a:srgbClr val="00F900">
              <a:alpha val="2350"/>
            </a:srgbClr>
          </a:solidFill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5600" lIns="355600" spcFirstLastPara="1" rIns="355600" wrap="square" tIns="355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Font typeface="Arial"/>
              <a:buNone/>
            </a:pPr>
            <a:r>
              <a:rPr b="0" i="0" lang="en-US" sz="5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来週の</a:t>
            </a:r>
            <a:r>
              <a:rPr b="0" i="0" lang="en-US" sz="5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授業</a:t>
            </a:r>
            <a:r>
              <a:rPr lang="en-US" sz="5000">
                <a:solidFill>
                  <a:schemeClr val="accent5"/>
                </a:solidFill>
              </a:rPr>
              <a:t>で</a:t>
            </a:r>
            <a:endParaRPr sz="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Font typeface="Arial"/>
              <a:buNone/>
            </a:pPr>
            <a:r>
              <a:rPr lang="en-US" sz="5000">
                <a:solidFill>
                  <a:schemeClr val="accent5"/>
                </a:solidFill>
              </a:rPr>
              <a:t> 勉強した内容</a:t>
            </a:r>
            <a:r>
              <a:rPr b="0" i="0" lang="en-US" sz="5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について</a:t>
            </a:r>
            <a:endParaRPr sz="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Font typeface="Arial"/>
              <a:buNone/>
            </a:pPr>
            <a:r>
              <a:rPr lang="en-US" sz="5000">
                <a:solidFill>
                  <a:schemeClr val="accent5"/>
                </a:solidFill>
              </a:rPr>
              <a:t>ミニ</a:t>
            </a:r>
            <a:r>
              <a:rPr b="0" i="0" lang="en-US" sz="5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テストを実施します</a:t>
            </a:r>
            <a:endParaRPr sz="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Font typeface="Arial"/>
              <a:buNone/>
            </a:pPr>
            <a:r>
              <a:rPr b="0" i="0" lang="en-US" sz="5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しっかり復習しておいてください</a:t>
            </a:r>
            <a:r>
              <a:rPr lang="en-US" sz="5000">
                <a:solidFill>
                  <a:schemeClr val="accent5"/>
                </a:solidFill>
              </a:rPr>
              <a:t>！</a:t>
            </a:r>
            <a:endParaRPr sz="800"/>
          </a:p>
        </p:txBody>
      </p:sp>
      <p:pic>
        <p:nvPicPr>
          <p:cNvPr id="813" name="Google Shape;813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0550" y="523775"/>
            <a:ext cx="2813277" cy="210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16"/>
          <p:cNvSpPr/>
          <p:nvPr/>
        </p:nvSpPr>
        <p:spPr>
          <a:xfrm>
            <a:off x="465990" y="3321050"/>
            <a:ext cx="12072900" cy="2578200"/>
          </a:xfrm>
          <a:prstGeom prst="rect">
            <a:avLst/>
          </a:prstGeom>
          <a:solidFill>
            <a:srgbClr val="FFFFFF">
              <a:alpha val="81568"/>
            </a:srgbClr>
          </a:solidFill>
          <a:ln>
            <a:noFill/>
          </a:ln>
          <a:effectLst>
            <a:outerShdw blurRad="355600" rotWithShape="0">
              <a:srgbClr val="000000">
                <a:alpha val="74509"/>
              </a:srgbClr>
            </a:outerShdw>
          </a:effectLst>
        </p:spPr>
        <p:txBody>
          <a:bodyPr anchorCtr="0" anchor="ctr" bIns="355600" lIns="355600" spcFirstLastPara="1" rIns="355600" wrap="square" tIns="3556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Arial"/>
              <a:buNone/>
            </a:pPr>
            <a:r>
              <a:rPr b="0" i="0" lang="en-US" sz="5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今日の授業は終わりです</a:t>
            </a:r>
            <a:endParaRPr b="0" i="0" sz="5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Arial"/>
              <a:buNone/>
            </a:pPr>
            <a:r>
              <a:rPr b="0" i="0" lang="en-US" sz="5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また会いましょう</a:t>
            </a:r>
            <a:endParaRPr b="0" i="0" sz="5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16"/>
          <p:cNvSpPr/>
          <p:nvPr/>
        </p:nvSpPr>
        <p:spPr>
          <a:xfrm>
            <a:off x="465990" y="6098147"/>
            <a:ext cx="12072900" cy="1384200"/>
          </a:xfrm>
          <a:prstGeom prst="rect">
            <a:avLst/>
          </a:prstGeom>
          <a:solidFill>
            <a:srgbClr val="FFFFFF">
              <a:alpha val="81568"/>
            </a:srgbClr>
          </a:solidFill>
          <a:ln>
            <a:noFill/>
          </a:ln>
          <a:effectLst>
            <a:outerShdw blurRad="355600" rotWithShape="0">
              <a:srgbClr val="000000">
                <a:alpha val="74509"/>
              </a:srgbClr>
            </a:outerShdw>
          </a:effectLst>
        </p:spPr>
        <p:txBody>
          <a:bodyPr anchorCtr="0" anchor="t" bIns="241300" lIns="241300" spcFirstLastPara="1" rIns="241300" wrap="square" tIns="241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Palatino"/>
              <a:buNone/>
            </a:pPr>
            <a:r>
              <a:rPr b="0" i="1" lang="en-US" sz="53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Hẹn gặp lại lần sau</a:t>
            </a:r>
            <a:endParaRPr b="0" i="1" sz="53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Palatino"/>
              <a:buNone/>
            </a:pPr>
            <a:r>
              <a:t/>
            </a:r>
            <a:endParaRPr b="0" i="1" sz="53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5"/>
          <p:cNvSpPr txBox="1"/>
          <p:nvPr>
            <p:ph type="title"/>
          </p:nvPr>
        </p:nvSpPr>
        <p:spPr>
          <a:xfrm>
            <a:off x="1263892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>
                <a:solidFill>
                  <a:srgbClr val="C63024"/>
                </a:solidFill>
              </a:rPr>
              <a:t>タイピング練習の理由</a:t>
            </a:r>
            <a:endParaRPr/>
          </a:p>
        </p:txBody>
      </p:sp>
      <p:sp>
        <p:nvSpPr>
          <p:cNvPr id="321" name="Google Shape;321;p55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" name="Google Shape;322;p55"/>
          <p:cNvSpPr txBox="1"/>
          <p:nvPr>
            <p:ph idx="1" type="body"/>
          </p:nvPr>
        </p:nvSpPr>
        <p:spPr>
          <a:xfrm>
            <a:off x="975175" y="2330975"/>
            <a:ext cx="11293800" cy="6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みなさんは将来日本のIT会社で働くと思いますが、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仕事で一番使うツールはパソコンになります。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コミュニケーションのやりとりもチャットやメールが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基本となります。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仕事をする上で、キーボードで日本語を早く入力できる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こ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とは一番の仕事効率につながります。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6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>
                <a:solidFill>
                  <a:srgbClr val="C63024"/>
                </a:solidFill>
              </a:rPr>
              <a:t>タイピングが早いと</a:t>
            </a:r>
            <a:endParaRPr/>
          </a:p>
        </p:txBody>
      </p:sp>
      <p:sp>
        <p:nvSpPr>
          <p:cNvPr id="328" name="Google Shape;328;p56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p56"/>
          <p:cNvSpPr txBox="1"/>
          <p:nvPr/>
        </p:nvSpPr>
        <p:spPr>
          <a:xfrm>
            <a:off x="997485" y="2505878"/>
            <a:ext cx="11009700" cy="26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596900" lvl="0" marL="596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仕事の効率がアップする</a:t>
            </a:r>
            <a:endParaRPr/>
          </a:p>
          <a:p>
            <a:pPr indent="-596900" lvl="0" marL="5969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手元を見ないため肩こりや眼精疲労などの予防になる</a:t>
            </a:r>
            <a:endParaRPr/>
          </a:p>
          <a:p>
            <a:pPr indent="-596900" lvl="0" marL="5969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キータイプが楽しくなる</a:t>
            </a:r>
            <a:endParaRPr/>
          </a:p>
        </p:txBody>
      </p:sp>
      <p:pic>
        <p:nvPicPr>
          <p:cNvPr descr="laptop-820274_1280.jpg" id="330" name="Google Shape;33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1052" y="5584911"/>
            <a:ext cx="5432824" cy="3618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7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>
                <a:solidFill>
                  <a:srgbClr val="C63024"/>
                </a:solidFill>
              </a:rPr>
              <a:t>具体的には・・</a:t>
            </a:r>
            <a:endParaRPr/>
          </a:p>
        </p:txBody>
      </p:sp>
      <p:sp>
        <p:nvSpPr>
          <p:cNvPr id="336" name="Google Shape;336;p57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p57"/>
          <p:cNvSpPr txBox="1"/>
          <p:nvPr>
            <p:ph idx="1" type="body"/>
          </p:nvPr>
        </p:nvSpPr>
        <p:spPr>
          <a:xfrm>
            <a:off x="818058" y="2611970"/>
            <a:ext cx="11380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日本のIT会社で働くと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1日で入力する文字数は約36,000数ある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と</a:t>
            </a:r>
            <a:br>
              <a:rPr lang="en-US" sz="2600">
                <a:latin typeface="Arial"/>
                <a:ea typeface="Arial"/>
                <a:cs typeface="Arial"/>
                <a:sym typeface="Arial"/>
              </a:rPr>
            </a:br>
            <a:r>
              <a:rPr lang="en-US" sz="2600">
                <a:latin typeface="Arial"/>
                <a:ea typeface="Arial"/>
                <a:cs typeface="Arial"/>
                <a:sym typeface="Arial"/>
              </a:rPr>
              <a:t>言われています。</a:t>
            </a:r>
            <a:br>
              <a:rPr lang="en-US" sz="2600">
                <a:latin typeface="Arial"/>
                <a:ea typeface="Arial"/>
                <a:cs typeface="Arial"/>
                <a:sym typeface="Arial"/>
              </a:rPr>
            </a:br>
            <a:r>
              <a:rPr lang="en-US" sz="2600">
                <a:latin typeface="Arial"/>
                <a:ea typeface="Arial"/>
                <a:cs typeface="Arial"/>
                <a:sym typeface="Arial"/>
              </a:rPr>
              <a:t>ex)「か = ka」は2文字としてカウント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もし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1秒間に1文字しか入力できない場合、10時間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かかってしまいます。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もし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1秒間に10文字入力できたら、1時間</a:t>
            </a:r>
            <a:r>
              <a:rPr lang="en-US" sz="2600">
                <a:latin typeface="Arial"/>
                <a:ea typeface="Arial"/>
                <a:cs typeface="Arial"/>
                <a:sym typeface="Arial"/>
              </a:rPr>
              <a:t>で終わります。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1ヶ月に20日働くすると月180時間もお得になります。</a:t>
            </a:r>
            <a:endParaRPr/>
          </a:p>
        </p:txBody>
      </p:sp>
      <p:sp>
        <p:nvSpPr>
          <p:cNvPr id="338" name="Google Shape;338;p57"/>
          <p:cNvSpPr/>
          <p:nvPr/>
        </p:nvSpPr>
        <p:spPr>
          <a:xfrm>
            <a:off x="954492" y="7766569"/>
            <a:ext cx="10765200" cy="1131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日本人のIT会社で働く社員の平均は</a:t>
            </a:r>
            <a:r>
              <a:rPr b="0" i="0" lang="en-US" sz="30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1秒間で5文字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です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